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979" r:id="rId5"/>
    <p:sldId id="2976" r:id="rId6"/>
    <p:sldId id="2983" r:id="rId7"/>
    <p:sldId id="2980" r:id="rId8"/>
    <p:sldId id="2981" r:id="rId9"/>
    <p:sldId id="2987" r:id="rId10"/>
    <p:sldId id="2994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svg"/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709930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967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4. 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ĐẠO ĐỨC, PHÁP LUẬT VÀ VĂN HOÁ TRONG MÔI TRƯỜNG SỐ</a:t>
              </a:r>
              <a:endParaRPr lang="vi-VN" sz="20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2041959"/>
            <a:ext cx="7544664" cy="1940925"/>
            <a:chOff x="1055313" y="1366069"/>
            <a:chExt cx="7544664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10912" y="1862492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76279" y="1700706"/>
              <a:ext cx="874580" cy="83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  <a:endParaRPr lang="en-US" sz="3200" b="1" dirty="0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6</a:t>
              </a:r>
              <a:endParaRPr lang="en-US" alt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1077" y="1862492"/>
              <a:ext cx="551878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được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phép</a:t>
              </a:r>
              <a:endParaRPr lang="en-US" altLang="vi-VN" sz="38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297168" y="252069"/>
            <a:ext cx="2686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TIN </a:t>
            </a:r>
            <a:r>
              <a:rPr lang="vi-VN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HỌ</a:t>
            </a:r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C 4</a:t>
            </a:r>
            <a:endParaRPr lang="en-US" sz="3000" b="1" dirty="0">
              <a:solidFill>
                <a:schemeClr val="bg1"/>
              </a:solidFill>
              <a:highlight>
                <a:srgbClr val="808000"/>
              </a:highlight>
              <a:latin typeface="SVN-Avo" panose="02040603050506020204"/>
              <a:cs typeface="Times New Roman" panose="02020603050405020304" pitchFamily="18" charset="0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98">
        <p:random/>
      </p:transition>
    </mc:Choice>
    <mc:Fallback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9962" y="662801"/>
            <a:ext cx="3231780" cy="855507"/>
            <a:chOff x="901681" y="653374"/>
            <a:chExt cx="3231780" cy="855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1681" y="763571"/>
              <a:ext cx="807820" cy="74531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94423" y="1296307"/>
            <a:ext cx="97513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 với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45" y="2060197"/>
            <a:ext cx="2975264" cy="297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1325" y="2409824"/>
            <a:ext cx="10962640" cy="3203575"/>
            <a:chOff x="522612" y="745128"/>
            <a:chExt cx="10962947" cy="3968735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91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Phần mềm miễn phí</a:t>
              </a:r>
              <a:endParaRPr lang="en-US" altLang="vi-VN" sz="2800" b="1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745128"/>
              <a:ext cx="10962947" cy="3967948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544" y="1711155"/>
              <a:ext cx="10887380" cy="300270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278622"/>
                  <a:ext cx="2135017" cy="741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913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2" y="137197"/>
            <a:ext cx="4063166" cy="2272593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549202" y="52587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6304" y="450215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được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nhân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hoặc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tổ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sản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ra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đáp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ứng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cầu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làm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việc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học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hay </a:t>
            </a:r>
            <a:r>
              <a:rPr lang="en-US" sz="2400" dirty="0" err="1">
                <a:latin typeface="UTM Avo" panose="02040603050506020204"/>
              </a:rPr>
              <a:t>giải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của</a:t>
            </a:r>
            <a:r>
              <a:rPr lang="en-US" sz="2400" dirty="0">
                <a:latin typeface="UTM Avo" panose="02040603050506020204"/>
              </a:rPr>
              <a:t> con </a:t>
            </a:r>
            <a:r>
              <a:rPr lang="en-US" sz="2400" dirty="0" err="1">
                <a:latin typeface="UTM Avo" panose="02040603050506020204"/>
              </a:rPr>
              <a:t>người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dụng</a:t>
            </a:r>
            <a:r>
              <a:rPr lang="en-US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20" y="4718050"/>
            <a:ext cx="5953760" cy="13639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28670" y="6082030"/>
            <a:ext cx="53295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23.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trên</a:t>
            </a:r>
            <a:r>
              <a:rPr lang="en-US" sz="2400" dirty="0">
                <a:latin typeface="UTM Avo" panose="02040603050506020204"/>
              </a:rPr>
              <a:t> Internet</a:t>
            </a:r>
            <a:endParaRPr lang="en-US" sz="2400" dirty="0">
              <a:latin typeface="UTM Avo" panose="02040603050506020204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919480" y="2855595"/>
          <a:ext cx="10622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570"/>
                <a:gridCol w="2655570"/>
                <a:gridCol w="2655570"/>
                <a:gridCol w="2655570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Phần mềm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Tác giả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Chức năng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Quyền sử dụng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UTM Avo" panose="02040603050506020204"/>
                        </a:rPr>
                        <a:t>PowerPoint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Công ty Microsoft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Tạo bài trình chiếu 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Không miễn phí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Kiran's Typing Tutor 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Kĩ sư lập trình</a:t>
                      </a:r>
                      <a:endParaRPr lang="en-US">
                        <a:latin typeface="UTM Avo" panose="02040603050506020204"/>
                      </a:endParaRP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 người Ấn Độ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Luyện tập gõ bàn</a:t>
                      </a:r>
                      <a:endParaRPr lang="en-US">
                        <a:latin typeface="UTM Avo" panose="02040603050506020204"/>
                      </a:endParaRP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phím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latin typeface="UTM Avo" panose="02040603050506020204"/>
                        </a:rPr>
                        <a:t>Miễn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phí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2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9560" y="428078"/>
            <a:ext cx="10239614" cy="1511846"/>
            <a:chOff x="3294857" y="592334"/>
            <a:chExt cx="7929870" cy="1269937"/>
          </a:xfrm>
        </p:grpSpPr>
        <p:grpSp>
          <p:nvGrpSpPr>
            <p:cNvPr id="12" name="Group 11"/>
            <p:cNvGrpSpPr/>
            <p:nvPr/>
          </p:nvGrpSpPr>
          <p:grpSpPr>
            <a:xfrm>
              <a:off x="3294857" y="592334"/>
              <a:ext cx="7929870" cy="1269937"/>
              <a:chOff x="3294857" y="592334"/>
              <a:chExt cx="7929870" cy="12699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556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94857" y="592334"/>
                <a:ext cx="842690" cy="746198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95851" y="965448"/>
              <a:ext cx="7386778" cy="697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buFont typeface="Arial" panose="020B0604020202020204" pitchFamily="34" charset="0"/>
                <a:buChar char="•"/>
              </a:pP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/>
              </a:rPr>
              <a:t>Những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phần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mềm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nào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sau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đây</a:t>
            </a:r>
            <a:r>
              <a:rPr lang="en-US" sz="2800" dirty="0">
                <a:latin typeface="UTM Avo" panose="02040603050506020204"/>
              </a:rPr>
              <a:t> là </a:t>
            </a:r>
            <a:r>
              <a:rPr lang="en-US" sz="2800" dirty="0" err="1">
                <a:latin typeface="UTM Avo" panose="02040603050506020204"/>
              </a:rPr>
              <a:t>miễn</a:t>
            </a:r>
            <a:r>
              <a:rPr lang="en-US" sz="2800" dirty="0">
                <a:latin typeface="UTM Avo" panose="02040603050506020204"/>
              </a:rPr>
              <a:t> phí?</a:t>
            </a:r>
            <a:endParaRPr lang="en-US" sz="2800" dirty="0">
              <a:latin typeface="UTM Avo" panose="02040603050506020204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90" y="2086711"/>
            <a:ext cx="817435" cy="8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0" y="2952115"/>
            <a:ext cx="9203055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9850" y="3418205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90970" y="4869180"/>
            <a:ext cx="466090" cy="497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84505" y="5853430"/>
            <a:ext cx="1170749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latin typeface="UTM Avo" panose="02040603050506020204"/>
              </a:rPr>
              <a:t>2.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hãy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lấy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dụ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về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và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không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có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trong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máy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tính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của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.</a:t>
            </a:r>
            <a:endParaRPr lang="en-US" sz="2200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8" grpId="0"/>
      <p:bldP spid="18" grpId="1"/>
      <p:bldP spid="4" grpId="0" animBg="1"/>
      <p:bldP spid="4" grpId="1" animBg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15" y="90170"/>
            <a:ext cx="85382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2. Sử dụng phần mềm có bản quyền</a:t>
            </a:r>
            <a:endParaRPr lang="en-US" sz="280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910" y="669297"/>
            <a:ext cx="10962640" cy="5617203"/>
            <a:chOff x="522612" y="964965"/>
            <a:chExt cx="10962947" cy="2885138"/>
          </a:xfrm>
        </p:grpSpPr>
        <p:sp>
          <p:nvSpPr>
            <p:cNvPr id="4" name="Rectangle 3"/>
            <p:cNvSpPr/>
            <p:nvPr/>
          </p:nvSpPr>
          <p:spPr>
            <a:xfrm>
              <a:off x="3823434" y="1131044"/>
              <a:ext cx="7394147" cy="302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dụng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trái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phép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mềm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bản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quyền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884" y="1481606"/>
              <a:ext cx="10647978" cy="2247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342900">
                <a:lnSpc>
                  <a:spcPts val="2600"/>
                </a:lnSpc>
              </a:pP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An, Minh, Khoa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endParaRPr lang="en-US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“Product Activation Failed”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7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Minh: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64965"/>
              <a:ext cx="6010444" cy="2090127"/>
              <a:chOff x="638185" y="964965"/>
              <a:chExt cx="6010444" cy="2090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81832"/>
                <a:ext cx="2578172" cy="341840"/>
                <a:chOff x="6021948" y="1390971"/>
                <a:chExt cx="2578172" cy="341840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418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79278" y="1408110"/>
                  <a:ext cx="2202877" cy="307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6634" y="964965"/>
                <a:ext cx="981102" cy="639780"/>
                <a:chOff x="10442150" y="1062239"/>
                <a:chExt cx="3497522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685922" y="1321766"/>
                  <a:ext cx="3046517" cy="1829783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5"/>
          <p:cNvSpPr/>
          <p:nvPr/>
        </p:nvSpPr>
        <p:spPr>
          <a:xfrm>
            <a:off x="3071168" y="854213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endParaRPr lang="en-US" altLang="vi-VN" sz="2800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696" y="1550681"/>
            <a:ext cx="1039671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Mỗi phần mềm là sản phẩm trí tuệ và cũng là tài sản của tác giả. Tác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giả của phần mềm có thể là cá nhân hoặc tổ chức. Tác giả có quyềncho phép hoặc không cho phép người khác sử dụng phần mềm. Phần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mềm đã được tác giả cho phép sử dụng còn được gọi là phần mềm có bản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quyền. Em chỉ được sử dụng phần mềm khi đã được tác giả cho phép.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141696" y="3677693"/>
            <a:ext cx="1039671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Kiran's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51" y="1550681"/>
            <a:ext cx="687705" cy="661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965" y="415118"/>
            <a:ext cx="10791334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342900">
              <a:lnSpc>
                <a:spcPct val="140000"/>
              </a:lnSpc>
            </a:pP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Lời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Word/Excel/PowerPoint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alt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>
          <a:xfrm>
            <a:off x="2074160" y="851109"/>
            <a:ext cx="791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>
                <a:latin typeface="UTM Avo" panose="02040603050506020204"/>
              </a:rPr>
              <a:t>Chúng</a:t>
            </a:r>
            <a:r>
              <a:rPr lang="en-US" sz="2000" dirty="0">
                <a:latin typeface="UTM Avo" panose="02040603050506020204"/>
              </a:rPr>
              <a:t> ta </a:t>
            </a:r>
            <a:r>
              <a:rPr lang="en-US" sz="2000" dirty="0" err="1">
                <a:latin typeface="UTM Avo" panose="02040603050506020204"/>
              </a:rPr>
              <a:t>chỉ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sử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dụng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phần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mềm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có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bản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quyền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vì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các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lí</a:t>
            </a:r>
            <a:r>
              <a:rPr lang="en-US" sz="2000" dirty="0">
                <a:latin typeface="UTM Avo" panose="02040603050506020204"/>
              </a:rPr>
              <a:t> do </a:t>
            </a:r>
            <a:r>
              <a:rPr lang="en-US" sz="2000" dirty="0" err="1">
                <a:latin typeface="UTM Avo" panose="02040603050506020204"/>
              </a:rPr>
              <a:t>sau</a:t>
            </a:r>
            <a:r>
              <a:rPr lang="en-US" sz="2000" dirty="0">
                <a:latin typeface="UTM Avo" panose="02040603050506020204"/>
              </a:rPr>
              <a:t>: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86" y="1699048"/>
            <a:ext cx="9461428" cy="423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2580" y="715321"/>
            <a:ext cx="10273906" cy="1111254"/>
            <a:chOff x="3428848" y="790164"/>
            <a:chExt cx="7956426" cy="82202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8848" y="790164"/>
              <a:ext cx="7956426" cy="822026"/>
              <a:chOff x="3428848" y="790164"/>
              <a:chExt cx="7956426" cy="8220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753755" y="911578"/>
                <a:ext cx="7631519" cy="700612"/>
                <a:chOff x="4217929" y="934090"/>
                <a:chExt cx="6865647" cy="1033595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60"/>
                  <a:ext cx="6721212" cy="91332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362364" y="934090"/>
                  <a:ext cx="6721212" cy="9133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28848" y="790164"/>
                <a:ext cx="657385" cy="582112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53986" y="911721"/>
              <a:ext cx="7301692" cy="579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 được sử dụng phần mềm có bản quyền.</a:t>
              </a:r>
              <a:endParaRPr lang="en-US" altLang="vi-VN" sz="30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961515" y="2753360"/>
            <a:ext cx="92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/>
              </a:rPr>
              <a:t>Dùng phần mềm có bản quyền tránh được những rủi ro nào sau đây?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pPr marL="514350" indent="-514350">
              <a:buAutoNum type="alphaUcPeriod"/>
            </a:pPr>
            <a:r>
              <a:rPr lang="vi-VN" sz="2400" dirty="0">
                <a:latin typeface="UTM Avo" panose="02040603050506020204"/>
              </a:rPr>
              <a:t>Máy tính bị nhiễm virus. </a:t>
            </a:r>
            <a:r>
              <a:rPr lang="en-US" sz="2400" dirty="0">
                <a:latin typeface="UTM Avo" panose="02040603050506020204"/>
              </a:rPr>
              <a:t>     </a:t>
            </a:r>
            <a:r>
              <a:rPr lang="vi-VN" sz="2400" dirty="0">
                <a:latin typeface="UTM Avo" panose="02040603050506020204"/>
              </a:rPr>
              <a:t>B. Bị đánh cắp thông tin.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r>
              <a:rPr lang="vi-VN" sz="2400" dirty="0">
                <a:latin typeface="UTM Avo" panose="02040603050506020204"/>
              </a:rPr>
              <a:t>C. Vi phạm pháp luật. </a:t>
            </a:r>
            <a:r>
              <a:rPr lang="en-US" sz="2400" dirty="0">
                <a:latin typeface="UTM Avo" panose="02040603050506020204"/>
              </a:rPr>
              <a:t>                 </a:t>
            </a:r>
            <a:r>
              <a:rPr lang="vi-VN" sz="2400" dirty="0">
                <a:latin typeface="UTM Avo" panose="02040603050506020204"/>
              </a:rPr>
              <a:t>D. Bị mất điện.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77" y="2404044"/>
            <a:ext cx="922033" cy="90773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961442" y="3994950"/>
            <a:ext cx="405352" cy="386499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759" y="653374"/>
            <a:ext cx="3237702" cy="845815"/>
            <a:chOff x="895759" y="653374"/>
            <a:chExt cx="3237702" cy="845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5759" y="670258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Word,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Unikey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Kiran’s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Kids Games Learning Science. Theo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i="1" dirty="0">
              <a:solidFill>
                <a:srgbClr val="FF0000"/>
              </a:solidFill>
              <a:latin typeface="UTM Avo" panose="0204060305050602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86207" y="3456354"/>
            <a:ext cx="10258500" cy="2671733"/>
            <a:chOff x="1652195" y="3816062"/>
            <a:chExt cx="10258500" cy="2671733"/>
          </a:xfrm>
        </p:grpSpPr>
        <p:sp>
          <p:nvSpPr>
            <p:cNvPr id="9" name="Rectangle 8"/>
            <p:cNvSpPr/>
            <p:nvPr/>
          </p:nvSpPr>
          <p:spPr>
            <a:xfrm>
              <a:off x="1843706" y="4399183"/>
              <a:ext cx="850504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ráo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3405" y="5482590"/>
              <a:ext cx="1006729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Sử dụng bút bi để viết lên bề mặt màn hình điện thoại thông minh.</a:t>
              </a:r>
              <a:endParaRPr lang="en-US" alt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2195" y="3816062"/>
              <a:ext cx="975134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không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1843405" y="4940935"/>
              <a:ext cx="956056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9"/>
            <p:cNvSpPr/>
            <p:nvPr/>
          </p:nvSpPr>
          <p:spPr>
            <a:xfrm>
              <a:off x="1843405" y="5934710"/>
              <a:ext cx="922210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Internet.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1774190" y="5767705"/>
            <a:ext cx="375285" cy="37592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9" grpId="0"/>
      <p:bldP spid="19" grpId="1"/>
      <p:bldP spid="13" grpId="0" animBg="1"/>
      <p:bldP spid="13" grpId="1" animBg="1"/>
    </p:bldLst>
  </p:timing>
</p:sld>
</file>

<file path=ppt/tags/tag1.xml><?xml version="1.0" encoding="utf-8"?>
<p:tagLst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3488</Words>
  <Application>WPS Presentation</Application>
  <PresentationFormat>Widescreen</PresentationFormat>
  <Paragraphs>141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6" baseType="lpstr">
      <vt:lpstr>Arial</vt:lpstr>
      <vt:lpstr>SimSun</vt:lpstr>
      <vt:lpstr>Wingdings</vt:lpstr>
      <vt:lpstr>SVN-Adam Gorry</vt:lpstr>
      <vt:lpstr>Segoe Print</vt:lpstr>
      <vt:lpstr>Times New Roman</vt:lpstr>
      <vt:lpstr>UTM Avo</vt:lpstr>
      <vt:lpstr>SVN-Avo</vt:lpstr>
      <vt:lpstr>SVN-SAF</vt:lpstr>
      <vt:lpstr>UVF Salome</vt:lpstr>
      <vt:lpstr>UTM Avo</vt:lpstr>
      <vt:lpstr>SVN-Avo</vt:lpstr>
      <vt:lpstr>等线</vt:lpstr>
      <vt:lpstr>SVN-Androgyne</vt:lpstr>
      <vt:lpstr>UTM Bienvenue</vt:lpstr>
      <vt:lpstr>UTM HelvetIns</vt:lpstr>
      <vt:lpstr>UTM  Avo</vt:lpstr>
      <vt:lpstr>Anastasia Extended 1</vt:lpstr>
      <vt:lpstr>iCiel Cadena</vt:lpstr>
      <vt:lpstr>Microsoft YaHei</vt:lpstr>
      <vt:lpstr>Arial Unicode MS</vt:lpstr>
      <vt:lpstr>UTM Swiss Condensed</vt:lpstr>
      <vt:lpstr>Calibri</vt:lpstr>
      <vt:lpstr>方正黑体_GBK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Administrator</cp:lastModifiedBy>
  <cp:revision>196</cp:revision>
  <dcterms:created xsi:type="dcterms:W3CDTF">2021-11-14T08:33:00Z</dcterms:created>
  <dcterms:modified xsi:type="dcterms:W3CDTF">2024-01-28T12:15:05Z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A54A7348D20D44E99C95D895BBD7B096_13</vt:lpwstr>
  </property>
  <property fmtid="{D5CDD505-2E9C-101B-9397-08002B2CF9AE}" pid="3" name="KSOProductBuildVer">
    <vt:lpwstr>1033-12.2.0.13431</vt:lpwstr>
  </property>
</Properties>
</file>