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7.svg" ContentType="image/svg+xml"/>
  <Override PartName="/ppt/media/image1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59" r:id="rId3"/>
    <p:sldId id="3073" r:id="rId5"/>
    <p:sldId id="3149" r:id="rId6"/>
    <p:sldId id="3074" r:id="rId7"/>
    <p:sldId id="3035" r:id="rId8"/>
    <p:sldId id="3150" r:id="rId9"/>
    <p:sldId id="3151" r:id="rId10"/>
    <p:sldId id="3153" r:id="rId11"/>
    <p:sldId id="3126" r:id="rId12"/>
    <p:sldId id="3127"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82" d="100"/>
          <a:sy n="82" d="100"/>
        </p:scale>
        <p:origin x="6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11315942" y="271155"/>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6.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xml"/><Relationship Id="rId7" Type="http://schemas.openxmlformats.org/officeDocument/2006/relationships/image" Target="../media/image1.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microsoft.com/office/2007/relationships/hdphoto" Target="../media/image9.wdp"/><Relationship Id="rId2" Type="http://schemas.openxmlformats.org/officeDocument/2006/relationships/image" Target="../media/image8.png"/><Relationship Id="rId10" Type="http://schemas.openxmlformats.org/officeDocument/2006/relationships/notesSlide" Target="../notesSlides/notesSlide1.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hdphoto" Target="../media/image21.wdp"/><Relationship Id="rId5" Type="http://schemas.openxmlformats.org/officeDocument/2006/relationships/image" Target="../media/image20.png"/><Relationship Id="rId4" Type="http://schemas.openxmlformats.org/officeDocument/2006/relationships/image" Target="../media/image19.svg"/><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9.svg"/><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2.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image" Target="../media/image25.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tags" Target="../tags/tag2.xml"/><Relationship Id="rId4" Type="http://schemas.openxmlformats.org/officeDocument/2006/relationships/image" Target="../media/image1.png"/><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02" y="215297"/>
            <a:ext cx="1664763" cy="1512215"/>
          </a:xfrm>
          <a:prstGeom prst="rect">
            <a:avLst/>
          </a:prstGeom>
        </p:spPr>
      </p:pic>
      <p:pic>
        <p:nvPicPr>
          <p:cNvPr id="3" name="Picture 2" descr="Graphical user interface&#10;&#10;Description automatically generated with low confidenc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377" y="828844"/>
            <a:ext cx="9791025" cy="2091109"/>
          </a:xfrm>
          <a:prstGeom prst="rect">
            <a:avLst/>
          </a:prstGeom>
        </p:spPr>
      </p:pic>
      <p:pic>
        <p:nvPicPr>
          <p:cNvPr id="5" name="Picture 4"/>
          <p:cNvPicPr>
            <a:picLocks noChangeAspect="1"/>
          </p:cNvPicPr>
          <p:nvPr/>
        </p:nvPicPr>
        <p:blipFill>
          <a:blip r:embed="rId6"/>
          <a:stretch>
            <a:fillRect/>
          </a:stretch>
        </p:blipFill>
        <p:spPr>
          <a:xfrm>
            <a:off x="0" y="90658"/>
            <a:ext cx="1735904" cy="548770"/>
          </a:xfrm>
          <a:prstGeom prst="rect">
            <a:avLst/>
          </a:prstGeom>
        </p:spPr>
      </p:pic>
      <p:pic>
        <p:nvPicPr>
          <p:cNvPr id="8" name="Picture 7"/>
          <p:cNvPicPr>
            <a:picLocks noChangeAspect="1"/>
          </p:cNvPicPr>
          <p:nvPr/>
        </p:nvPicPr>
        <p:blipFill>
          <a:blip r:embed="rId7"/>
          <a:stretch>
            <a:fillRect/>
          </a:stretch>
        </p:blipFill>
        <p:spPr>
          <a:xfrm>
            <a:off x="121559" y="2458656"/>
            <a:ext cx="589731" cy="520622"/>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69350" y="622767"/>
            <a:ext cx="3761537" cy="1181202"/>
            <a:chOff x="371924" y="384240"/>
            <a:chExt cx="3761537" cy="1181202"/>
          </a:xfrm>
        </p:grpSpPr>
        <p:pic>
          <p:nvPicPr>
            <p:cNvPr id="5" name="Picture 4"/>
            <p:cNvPicPr>
              <a:picLocks noChangeAspect="1"/>
            </p:cNvPicPr>
            <p:nvPr/>
          </p:nvPicPr>
          <p:blipFill>
            <a:blip r:embed="rId1"/>
            <a:stretch>
              <a:fillRect/>
            </a:stretch>
          </p:blipFill>
          <p:spPr>
            <a:xfrm>
              <a:off x="371924" y="384240"/>
              <a:ext cx="1280271" cy="1181202"/>
            </a:xfrm>
            <a:prstGeom prst="rect">
              <a:avLst/>
            </a:prstGeom>
          </p:spPr>
        </p:pic>
        <p:sp>
          <p:nvSpPr>
            <p:cNvPr id="6" name="Rectangle 5"/>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p:cNvSpPr/>
          <p:nvPr/>
        </p:nvSpPr>
        <p:spPr>
          <a:xfrm>
            <a:off x="882175" y="1999022"/>
            <a:ext cx="10427649"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Hãy vẽ sơ đồ hình cây biểu diễn sở thích của các thành viên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gia đình em.</a:t>
            </a:r>
            <a:endParaRPr lang="vi-VN" sz="2000">
              <a:latin typeface="UTM Avo" panose="02040603050506020204" pitchFamily="18" charset="0"/>
              <a:cs typeface="Times New Roman" panose="02020603050405020304" pitchFamily="18" charset="0"/>
            </a:endParaRPr>
          </a:p>
        </p:txBody>
      </p:sp>
      <p:sp>
        <p:nvSpPr>
          <p:cNvPr id="8" name="Rectangle 7"/>
          <p:cNvSpPr/>
          <p:nvPr/>
        </p:nvSpPr>
        <p:spPr>
          <a:xfrm>
            <a:off x="882173" y="2687223"/>
            <a:ext cx="10427651"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Gia đình em có nhiều tập ảnh chụp khi đi du lịch. Em hãy vẽ sơ đồ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cây biểu diễn tên các thư mục để sắp xếp ảnh hợp lí.</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4"/>
          <a:stretch>
            <a:fillRect/>
          </a:stretch>
        </p:blipFill>
        <p:spPr>
          <a:xfrm>
            <a:off x="121559" y="2458656"/>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56071" y="344228"/>
            <a:ext cx="4134561" cy="2508169"/>
            <a:chOff x="301091" y="301982"/>
            <a:chExt cx="4134561" cy="2508169"/>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556072" y="3048802"/>
            <a:ext cx="7480488" cy="2234398"/>
            <a:chOff x="1768766" y="4552258"/>
            <a:chExt cx="7300588" cy="1291045"/>
          </a:xfrm>
        </p:grpSpPr>
        <p:sp>
          <p:nvSpPr>
            <p:cNvPr id="10" name="Speech Bubble: Rectangle with Corners Rounded 9"/>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903081" y="3149510"/>
            <a:ext cx="692011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bộ phận chính của một cây xanh gồm rễ, thân, cành và lá. Vận dụng cấu tạo đó, chúng ta có thể biểu diễn một cách sắp xếp, phân loại bằng sơ đồ hình cây để dễ hình dung và tìm kiếm.</a:t>
            </a:r>
            <a:endParaRPr lang="vi-VN" sz="2000">
              <a:latin typeface="UTM Avo" panose="02040603050506020204" pitchFamily="18" charset="0"/>
              <a:cs typeface="Times New Roman" panose="02020603050405020304" pitchFamily="18" charset="0"/>
            </a:endParaRPr>
          </a:p>
        </p:txBody>
      </p:sp>
      <p:sp>
        <p:nvSpPr>
          <p:cNvPr id="20" name="Rectangle 19"/>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plant&#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16963" t="7883" r="19617" b="8001"/>
          <a:stretch>
            <a:fillRect/>
          </a:stretch>
        </p:blipFill>
        <p:spPr>
          <a:xfrm>
            <a:off x="8393373" y="2204720"/>
            <a:ext cx="2895546" cy="3840479"/>
          </a:xfrm>
          <a:prstGeom prst="rect">
            <a:avLst/>
          </a:prstGeom>
        </p:spPr>
      </p:pic>
      <p:pic>
        <p:nvPicPr>
          <p:cNvPr id="14" name="Picture 13"/>
          <p:cNvPicPr>
            <a:picLocks noChangeAspect="1"/>
          </p:cNvPicPr>
          <p:nvPr/>
        </p:nvPicPr>
        <p:blipFill>
          <a:blip r:embed="rId4"/>
          <a:stretch>
            <a:fillRect/>
          </a:stretch>
        </p:blipFill>
        <p:spPr>
          <a:xfrm>
            <a:off x="11341064" y="1338001"/>
            <a:ext cx="499484" cy="4409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S</a:t>
            </a:r>
            <a:r>
              <a:rPr lang="vi-VN" sz="2800" b="1">
                <a:solidFill>
                  <a:srgbClr val="F03C69"/>
                </a:solidFill>
                <a:latin typeface="SVN-SAF" panose="02040603050506020204" pitchFamily="18" charset="0"/>
                <a:cs typeface="Times New Roman" panose="02020603050405020304" pitchFamily="18" charset="0"/>
              </a:rPr>
              <a:t>Ơ</a:t>
            </a:r>
            <a:r>
              <a:rPr lang="en-US" sz="2800" b="1">
                <a:solidFill>
                  <a:srgbClr val="F03C69"/>
                </a:solidFill>
                <a:latin typeface="SVN-SAF" panose="02040603050506020204" pitchFamily="18" charset="0"/>
                <a:cs typeface="Times New Roman" panose="02020603050405020304" pitchFamily="18" charset="0"/>
              </a:rPr>
              <a:t> ĐỒ HÌNH CÂY</a:t>
            </a:r>
            <a:endParaRPr lang="vi-VN" sz="2800" b="1">
              <a:solidFill>
                <a:srgbClr val="F03C69"/>
              </a:solidFill>
              <a:cs typeface="Times New Roman" panose="02020603050405020304" pitchFamily="18" charset="0"/>
            </a:endParaRPr>
          </a:p>
        </p:txBody>
      </p:sp>
      <p:grpSp>
        <p:nvGrpSpPr>
          <p:cNvPr id="3" name="Group 2"/>
          <p:cNvGrpSpPr/>
          <p:nvPr/>
        </p:nvGrpSpPr>
        <p:grpSpPr>
          <a:xfrm>
            <a:off x="604133" y="968721"/>
            <a:ext cx="10962947" cy="5364629"/>
            <a:chOff x="512219" y="900102"/>
            <a:chExt cx="10962947" cy="5364629"/>
          </a:xfrm>
        </p:grpSpPr>
        <p:sp>
          <p:nvSpPr>
            <p:cNvPr id="13" name="Rectangle 12"/>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Trò ch</a:t>
              </a:r>
              <a:r>
                <a:rPr lang="vi-VN" sz="2800" b="1">
                  <a:solidFill>
                    <a:srgbClr val="7FC354"/>
                  </a:solidFill>
                  <a:latin typeface="SVN-Androgyne" panose="02040603050506020204" pitchFamily="18" charset="0"/>
                  <a:cs typeface="Times New Roman" panose="02020603050405020304" pitchFamily="18" charset="0"/>
                </a:rPr>
                <a:t>ơi</a:t>
              </a:r>
              <a:r>
                <a:rPr lang="en-US" sz="2800" b="1">
                  <a:solidFill>
                    <a:srgbClr val="7FC354"/>
                  </a:solidFill>
                  <a:latin typeface="SVN-Androgyne" panose="02040603050506020204" pitchFamily="18" charset="0"/>
                  <a:cs typeface="Times New Roman" panose="02020603050405020304" pitchFamily="18" charset="0"/>
                </a:rPr>
                <a:t> dán sở thích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47841" y="1807237"/>
              <a:ext cx="6231605" cy="418197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Cây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ở thích gồm nhiều cành, mỗi cành.. là tên của một nhóm có sẵn. Nhiệm vụ của các em là thêm lá vào mỗi cành bằng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ách: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Mỗi em viết sở thích của mình vào một mặt của lá, mặt sau ghi tên của mình và dán vào cành phù hợp trên cây. Ví dụ, lá viết sở thích </a:t>
              </a:r>
              <a:r>
                <a:rPr lang="vi-VN" sz="2000">
                  <a:solidFill>
                    <a:srgbClr val="0998D7"/>
                  </a:solidFill>
                  <a:latin typeface="UTM Avo" panose="02040603050506020204" pitchFamily="18" charset="0"/>
                  <a:cs typeface="Times New Roman" panose="02020603050405020304" pitchFamily="18" charset="0"/>
                </a:rPr>
                <a:t>Đá bóng </a:t>
              </a:r>
              <a:r>
                <a:rPr lang="vi-VN" sz="2000">
                  <a:latin typeface="UTM Avo" panose="02040603050506020204" pitchFamily="18" charset="0"/>
                  <a:cs typeface="Times New Roman" panose="02020603050405020304" pitchFamily="18" charset="0"/>
                </a:rPr>
                <a:t>dán ở cành </a:t>
              </a:r>
              <a:r>
                <a:rPr lang="vi-VN" sz="2000">
                  <a:solidFill>
                    <a:srgbClr val="0998D7"/>
                  </a:solidFill>
                  <a:latin typeface="UTM Avo" panose="02040603050506020204" pitchFamily="18" charset="0"/>
                  <a:cs typeface="Times New Roman" panose="02020603050405020304" pitchFamily="18" charset="0"/>
                </a:rPr>
                <a:t>Thể thao</a:t>
              </a:r>
              <a:r>
                <a:rPr lang="en-US"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Một em sẽ mô tả sở thích của mình bằng lời để bạn khác tìm.</a:t>
              </a:r>
              <a:endParaRPr lang="vi-VN" sz="2000">
                <a:latin typeface="UTM Avo" panose="02040603050506020204" pitchFamily="18" charset="0"/>
                <a:cs typeface="Times New Roman" panose="02020603050405020304" pitchFamily="18" charset="0"/>
              </a:endParaRPr>
            </a:p>
          </p:txBody>
        </p:sp>
        <p:grpSp>
          <p:nvGrpSpPr>
            <p:cNvPr id="15" name="Group 14"/>
            <p:cNvGrpSpPr/>
            <p:nvPr/>
          </p:nvGrpSpPr>
          <p:grpSpPr>
            <a:xfrm>
              <a:off x="522612" y="900102"/>
              <a:ext cx="2898644" cy="880803"/>
              <a:chOff x="522612" y="900102"/>
              <a:chExt cx="2898644" cy="880803"/>
            </a:xfrm>
          </p:grpSpPr>
          <p:grpSp>
            <p:nvGrpSpPr>
              <p:cNvPr id="16" name="Group 15"/>
              <p:cNvGrpSpPr/>
              <p:nvPr/>
            </p:nvGrpSpPr>
            <p:grpSpPr>
              <a:xfrm>
                <a:off x="522612" y="1095583"/>
                <a:ext cx="2372989" cy="661656"/>
                <a:chOff x="5906375" y="1404722"/>
                <a:chExt cx="2372989" cy="6616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64793" y="565916"/>
                  <a:ext cx="2916628" cy="2768146"/>
                </a:xfrm>
                <a:prstGeom prst="rect">
                  <a:avLst/>
                </a:prstGeom>
              </p:spPr>
            </p:pic>
          </p:grpSp>
          <p:sp>
            <p:nvSpPr>
              <p:cNvPr id="18" name="Rectangle 17"/>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p:cNvPicPr>
            <a:picLocks noChangeAspect="1"/>
          </p:cNvPicPr>
          <p:nvPr/>
        </p:nvPicPr>
        <p:blipFill>
          <a:blip r:embed="rId5">
            <a:extLst>
              <a:ext uri="{BEBA8EAE-BF5A-486C-A8C5-ECC9F3942E4B}">
                <a14:imgProps xmlns:a14="http://schemas.microsoft.com/office/drawing/2010/main">
                  <a14:imgLayer r:embed="rId6">
                    <a14:imgEffect>
                      <a14:backgroundRemoval t="3932" b="99829" l="1536" r="97313">
                        <a14:foregroundMark x1="5566" y1="40513" x2="5566" y2="40513"/>
                        <a14:foregroundMark x1="2111" y1="39829" x2="2111" y2="39829"/>
                        <a14:foregroundMark x1="92514" y1="47179" x2="92514" y2="47179"/>
                        <a14:foregroundMark x1="97313" y1="48034" x2="97313" y2="48034"/>
                        <a14:foregroundMark x1="55662" y1="3932" x2="55662" y2="3932"/>
                        <a14:foregroundMark x1="19770" y1="92308" x2="19770" y2="99829"/>
                        <a14:foregroundMark x1="20537" y1="92308" x2="59117" y2="93675"/>
                        <a14:foregroundMark x1="59117" y1="93675" x2="72553" y2="92991"/>
                        <a14:foregroundMark x1="72553" y1="92991" x2="75432" y2="98462"/>
                        <a14:foregroundMark x1="26296" y1="95556" x2="22649" y2="96410"/>
                      </a14:backgroundRemoval>
                    </a14:imgEffect>
                  </a14:imgLayer>
                </a14:imgProps>
              </a:ext>
            </a:extLst>
          </a:blip>
          <a:stretch>
            <a:fillRect/>
          </a:stretch>
        </p:blipFill>
        <p:spPr>
          <a:xfrm>
            <a:off x="7381881" y="1732636"/>
            <a:ext cx="3970364" cy="44580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6489" y="454090"/>
            <a:ext cx="10935271" cy="454035"/>
          </a:xfrm>
          <a:prstGeom prst="rect">
            <a:avLst/>
          </a:prstGeom>
        </p:spPr>
        <p:txBody>
          <a:bodyPr wrap="square">
            <a:spAutoFit/>
          </a:bodyPr>
          <a:lstStyle/>
          <a:p>
            <a:pPr indent="625475" algn="just" defTabSz="342900">
              <a:lnSpc>
                <a:spcPct val="135000"/>
              </a:lnSpc>
            </a:pPr>
            <a:r>
              <a:rPr lang="vi-VN" sz="2000">
                <a:latin typeface="UTM Avo" panose="02040603050506020204" pitchFamily="18" charset="0"/>
                <a:cs typeface="Times New Roman" panose="02020603050405020304" pitchFamily="18" charset="0"/>
              </a:rPr>
              <a:t>Cây sở thích ở Hoạt động 1 được biểu diễn thành sơ đồ hình cây như Hình 4: </a:t>
            </a:r>
            <a:endParaRPr lang="en-US" sz="2000">
              <a:latin typeface="UTM Avo" panose="020406030505060202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535610" y="360783"/>
            <a:ext cx="734513" cy="653278"/>
          </a:xfrm>
          <a:prstGeom prst="rect">
            <a:avLst/>
          </a:prstGeom>
        </p:spPr>
      </p:pic>
      <p:pic>
        <p:nvPicPr>
          <p:cNvPr id="6" name="Picture 5"/>
          <p:cNvPicPr>
            <a:picLocks noChangeAspect="1"/>
          </p:cNvPicPr>
          <p:nvPr/>
        </p:nvPicPr>
        <p:blipFill>
          <a:blip r:embed="rId2"/>
          <a:stretch>
            <a:fillRect/>
          </a:stretch>
        </p:blipFill>
        <p:spPr>
          <a:xfrm>
            <a:off x="1211154" y="1252445"/>
            <a:ext cx="9769687" cy="3734124"/>
          </a:xfrm>
          <a:prstGeom prst="rect">
            <a:avLst/>
          </a:prstGeom>
        </p:spPr>
      </p:pic>
      <p:sp>
        <p:nvSpPr>
          <p:cNvPr id="7" name="Rectangle 6"/>
          <p:cNvSpPr/>
          <p:nvPr/>
        </p:nvSpPr>
        <p:spPr>
          <a:xfrm>
            <a:off x="628363" y="5330890"/>
            <a:ext cx="1093527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Sơ đồ hình cây là một loại sơ đồ đơn giản, dễ sử dụng. Sơ đồ hình cây bắt đầu với một “gốc”, phân thành các nhánh. Mỗi nhánh lại phân thành các nhánh </a:t>
            </a:r>
            <a:r>
              <a:rPr lang="en-US" sz="2000">
                <a:latin typeface="UTM Avo" panose="02040603050506020204" pitchFamily="18" charset="0"/>
                <a:cs typeface="Times New Roman" panose="02020603050405020304" pitchFamily="18" charset="0"/>
              </a:rPr>
              <a:t>co</a:t>
            </a:r>
            <a:r>
              <a:rPr lang="vi-VN" sz="2000">
                <a:latin typeface="UTM Avo" panose="02040603050506020204" pitchFamily="18" charset="0"/>
                <a:cs typeface="Times New Roman" panose="02020603050405020304" pitchFamily="18" charset="0"/>
              </a:rPr>
              <a:t>n hoặc lá...</a:t>
            </a:r>
            <a:endParaRPr lang="en-US"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1736982" y="3830564"/>
            <a:ext cx="8718035" cy="1851820"/>
          </a:xfrm>
          <a:prstGeom prst="rect">
            <a:avLst/>
          </a:prstGeom>
        </p:spPr>
      </p:pic>
      <p:grpSp>
        <p:nvGrpSpPr>
          <p:cNvPr id="6" name="Group 5"/>
          <p:cNvGrpSpPr/>
          <p:nvPr/>
        </p:nvGrpSpPr>
        <p:grpSpPr>
          <a:xfrm>
            <a:off x="1348051" y="378360"/>
            <a:ext cx="9495897" cy="1629525"/>
            <a:chOff x="149795" y="535277"/>
            <a:chExt cx="9495897" cy="1629525"/>
          </a:xfrm>
        </p:grpSpPr>
        <p:grpSp>
          <p:nvGrpSpPr>
            <p:cNvPr id="8" name="Group 7"/>
            <p:cNvGrpSpPr/>
            <p:nvPr/>
          </p:nvGrpSpPr>
          <p:grpSpPr>
            <a:xfrm>
              <a:off x="149795" y="535277"/>
              <a:ext cx="9495897" cy="1629525"/>
              <a:chOff x="149795" y="535277"/>
              <a:chExt cx="9495897" cy="1629525"/>
            </a:xfrm>
          </p:grpSpPr>
          <p:grpSp>
            <p:nvGrpSpPr>
              <p:cNvPr id="11" name="Group 10"/>
              <p:cNvGrpSpPr/>
              <p:nvPr/>
            </p:nvGrpSpPr>
            <p:grpSpPr>
              <a:xfrm>
                <a:off x="552796" y="917810"/>
                <a:ext cx="9092896" cy="1246992"/>
                <a:chOff x="1338208" y="943284"/>
                <a:chExt cx="8180364" cy="1839657"/>
              </a:xfrm>
            </p:grpSpPr>
            <p:sp>
              <p:nvSpPr>
                <p:cNvPr id="13" name="Rectangle: Rounded Corners 12"/>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49795" y="535277"/>
                <a:ext cx="998307" cy="883997"/>
              </a:xfrm>
              <a:prstGeom prst="rect">
                <a:avLst/>
              </a:prstGeom>
            </p:spPr>
          </p:pic>
        </p:grpSp>
        <p:sp>
          <p:nvSpPr>
            <p:cNvPr id="10" name="Rectangle 9"/>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Có thể biểu diễn một cách sắp xếp, phân loại cụ thể</a:t>
              </a:r>
              <a:endParaRPr lang="vi-VN"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bằng sơ đồ hình cây.</a:t>
              </a:r>
              <a:endParaRPr lang="vi-VN" sz="2200" b="1">
                <a:solidFill>
                  <a:srgbClr val="F03C69"/>
                </a:solidFill>
                <a:latin typeface="UTM Avo" panose="02040603050506020204" pitchFamily="18" charset="0"/>
                <a:cs typeface="Times New Roman" panose="02020603050405020304" pitchFamily="18" charset="0"/>
              </a:endParaRPr>
            </a:p>
          </p:txBody>
        </p:sp>
      </p:grpSp>
      <p:pic>
        <p:nvPicPr>
          <p:cNvPr id="15" name="Picture 14"/>
          <p:cNvPicPr>
            <a:picLocks noChangeAspect="1"/>
          </p:cNvPicPr>
          <p:nvPr/>
        </p:nvPicPr>
        <p:blipFill>
          <a:blip r:embed="rId3"/>
          <a:stretch>
            <a:fillRect/>
          </a:stretch>
        </p:blipFill>
        <p:spPr>
          <a:xfrm>
            <a:off x="714902" y="2288783"/>
            <a:ext cx="897917" cy="883996"/>
          </a:xfrm>
          <a:prstGeom prst="rect">
            <a:avLst/>
          </a:prstGeom>
        </p:spPr>
      </p:pic>
      <p:sp>
        <p:nvSpPr>
          <p:cNvPr id="16" name="Rectangle 15"/>
          <p:cNvSpPr/>
          <p:nvPr/>
        </p:nvSpPr>
        <p:spPr>
          <a:xfrm>
            <a:off x="1713210" y="2401166"/>
            <a:ext cx="9315124"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biểu diễn cách sắp xếp giá sách thành sơ đồ hình cây theo thông tin gợi ý trong bảng sau:</a:t>
            </a:r>
            <a:endParaRPr lang="vi-VN" sz="22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TỆP, THƯ MỤC, Ổ ĐĨA TRONG MÁY TÍNH</a:t>
            </a:r>
            <a:endParaRPr lang="vi-VN" sz="2800" b="1">
              <a:solidFill>
                <a:srgbClr val="F03C69"/>
              </a:solidFill>
              <a:latin typeface="SVN-SAF" panose="02040603050506020204" pitchFamily="18" charset="0"/>
              <a:cs typeface="Times New Roman" panose="02020603050405020304" pitchFamily="18" charset="0"/>
            </a:endParaRPr>
          </a:p>
        </p:txBody>
      </p:sp>
      <p:grpSp>
        <p:nvGrpSpPr>
          <p:cNvPr id="3" name="Group 2"/>
          <p:cNvGrpSpPr/>
          <p:nvPr/>
        </p:nvGrpSpPr>
        <p:grpSpPr>
          <a:xfrm>
            <a:off x="604133" y="968721"/>
            <a:ext cx="10962947" cy="5364629"/>
            <a:chOff x="512219" y="900102"/>
            <a:chExt cx="10962947" cy="5364629"/>
          </a:xfrm>
        </p:grpSpPr>
        <p:sp>
          <p:nvSpPr>
            <p:cNvPr id="13" name="Rectangle 12"/>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Nhận biết biểu tượng</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47841" y="1807237"/>
              <a:ext cx="5784565"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hãy quan sát màn hình nền trong Hình 48, đọc các thông tin về </a:t>
              </a:r>
              <a:r>
                <a:rPr lang="vi-VN" sz="2000">
                  <a:solidFill>
                    <a:srgbClr val="0998D7"/>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Ổ đĩa </a:t>
              </a:r>
              <a:r>
                <a:rPr lang="vi-VN" sz="2000">
                  <a:latin typeface="UTM Avo" panose="02040603050506020204" pitchFamily="18" charset="0"/>
                  <a:cs typeface="Times New Roman" panose="02020603050405020304" pitchFamily="18" charset="0"/>
                </a:rPr>
                <a:t>ở trang 40 và cho biết biểu tượng nào là tệp, biểu tượng nào là thư mục?</a:t>
              </a:r>
              <a:endParaRPr lang="vi-VN" sz="2000">
                <a:latin typeface="UTM Avo" panose="02040603050506020204" pitchFamily="18" charset="0"/>
                <a:cs typeface="Times New Roman" panose="02020603050405020304" pitchFamily="18" charset="0"/>
              </a:endParaRPr>
            </a:p>
          </p:txBody>
        </p:sp>
        <p:grpSp>
          <p:nvGrpSpPr>
            <p:cNvPr id="15" name="Group 14"/>
            <p:cNvGrpSpPr/>
            <p:nvPr/>
          </p:nvGrpSpPr>
          <p:grpSpPr>
            <a:xfrm>
              <a:off x="522612" y="900102"/>
              <a:ext cx="2898644" cy="880803"/>
              <a:chOff x="522612" y="900102"/>
              <a:chExt cx="2898644" cy="880803"/>
            </a:xfrm>
          </p:grpSpPr>
          <p:grpSp>
            <p:nvGrpSpPr>
              <p:cNvPr id="16" name="Group 15"/>
              <p:cNvGrpSpPr/>
              <p:nvPr/>
            </p:nvGrpSpPr>
            <p:grpSpPr>
              <a:xfrm>
                <a:off x="522612" y="1095583"/>
                <a:ext cx="2372989" cy="661656"/>
                <a:chOff x="5906375" y="1404722"/>
                <a:chExt cx="2372989" cy="6616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64793" y="565916"/>
                  <a:ext cx="2916628" cy="2768146"/>
                </a:xfrm>
                <a:prstGeom prst="rect">
                  <a:avLst/>
                </a:prstGeom>
              </p:spPr>
            </p:pic>
          </p:grpSp>
          <p:sp>
            <p:nvSpPr>
              <p:cNvPr id="18" name="Rectangle 17"/>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p:cNvPicPr>
            <a:picLocks noChangeAspect="1"/>
          </p:cNvPicPr>
          <p:nvPr/>
        </p:nvPicPr>
        <p:blipFill>
          <a:blip r:embed="rId5"/>
          <a:stretch>
            <a:fillRect/>
          </a:stretch>
        </p:blipFill>
        <p:spPr>
          <a:xfrm>
            <a:off x="7657053" y="2105798"/>
            <a:ext cx="3543607" cy="35969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365" y="1314646"/>
            <a:ext cx="7419915" cy="2947025"/>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Các tệp được sắp xếp trong các thư mục để dễ quản lí và tìm kiếm, giống như việc chúng ta sắp xếp các cuốn sách vào các ngăn. Mỗi thư mục có tên riêng và biểu tượng của thư mục thường là hình kẹp giấy (Hình 49). Một thư mục Có thể chứa các thư mục khác gọi là các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on. Các thư mục con trong cùng thư mục không được trùng tên</a:t>
            </a:r>
            <a:endParaRPr lang="vi-VN" sz="2000">
              <a:latin typeface="UTM Avo" panose="02040603050506020204" pitchFamily="18" charset="0"/>
              <a:cs typeface="Times New Roman" panose="02020603050405020304" pitchFamily="18" charset="0"/>
            </a:endParaRPr>
          </a:p>
        </p:txBody>
      </p:sp>
      <p:sp>
        <p:nvSpPr>
          <p:cNvPr id="3" name="Rectangle 2"/>
          <p:cNvSpPr/>
          <p:nvPr/>
        </p:nvSpPr>
        <p:spPr>
          <a:xfrm>
            <a:off x="1511507" y="411926"/>
            <a:ext cx="9168986" cy="869533"/>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Thông tin trong máy tính được lưu trữ thành các tệp (tệp văn bản, tập hình ảnh, tệp video,...). Mỗi tệp đều có tên và biểu tượng.</a:t>
            </a:r>
            <a:endParaRPr lang="vi-VN" sz="200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644914" y="562216"/>
            <a:ext cx="734513" cy="653278"/>
          </a:xfrm>
          <a:prstGeom prst="rect">
            <a:avLst/>
          </a:prstGeom>
        </p:spPr>
      </p:pic>
      <p:pic>
        <p:nvPicPr>
          <p:cNvPr id="9" name="Picture 8"/>
          <p:cNvPicPr>
            <a:picLocks noChangeAspect="1"/>
          </p:cNvPicPr>
          <p:nvPr/>
        </p:nvPicPr>
        <p:blipFill>
          <a:blip r:embed="rId2"/>
          <a:stretch>
            <a:fillRect/>
          </a:stretch>
        </p:blipFill>
        <p:spPr>
          <a:xfrm>
            <a:off x="8135891" y="1347424"/>
            <a:ext cx="3154954" cy="1679910"/>
          </a:xfrm>
          <a:prstGeom prst="rect">
            <a:avLst/>
          </a:prstGeom>
        </p:spPr>
      </p:pic>
      <p:sp>
        <p:nvSpPr>
          <p:cNvPr id="10" name="Rectangle 9"/>
          <p:cNvSpPr/>
          <p:nvPr/>
        </p:nvSpPr>
        <p:spPr>
          <a:xfrm>
            <a:off x="535365" y="4294859"/>
            <a:ext cx="7419915" cy="1285032"/>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Ổ đĩa</a:t>
            </a:r>
            <a:r>
              <a:rPr lang="vi-VN" sz="2000">
                <a:latin typeface="UTM Avo" panose="02040603050506020204" pitchFamily="18" charset="0"/>
                <a:cs typeface="Times New Roman" panose="02020603050405020304" pitchFamily="18" charset="0"/>
              </a:rPr>
              <a:t>: Các thư mục và tệp được lưu trữ trong các ổ đĩa</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Ổ đĩa thường được đặt tên là </a:t>
            </a:r>
            <a:r>
              <a:rPr lang="vi-VN" sz="2000">
                <a:solidFill>
                  <a:srgbClr val="0998D7"/>
                </a:solidFill>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D</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E</a:t>
            </a:r>
            <a:r>
              <a:rPr lang="vi-VN" sz="2000">
                <a:latin typeface="UTM Avo" panose="02040603050506020204" pitchFamily="18" charset="0"/>
                <a:cs typeface="Times New Roman" panose="02020603050405020304" pitchFamily="18" charset="0"/>
              </a:rPr>
              <a:t>,... Ổ đĩa còn gọi là thư mục gốc.</a:t>
            </a:r>
            <a:endParaRPr lang="vi-VN" sz="2000">
              <a:latin typeface="UTM Avo" panose="02040603050506020204" pitchFamily="18" charset="0"/>
              <a:cs typeface="Times New Roman" panose="02020603050405020304" pitchFamily="18" charset="0"/>
            </a:endParaRPr>
          </a:p>
        </p:txBody>
      </p:sp>
      <p:sp>
        <p:nvSpPr>
          <p:cNvPr id="11" name="Rectangle 10"/>
          <p:cNvSpPr/>
          <p:nvPr/>
        </p:nvSpPr>
        <p:spPr>
          <a:xfrm>
            <a:off x="535365" y="5613079"/>
            <a:ext cx="7519237" cy="869533"/>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sơ đồ hình cây, em có thể dễ dàng hình dung việc tổ chức lưu trữ thông tin trong máy tính (Hình 50).</a:t>
            </a:r>
            <a:endParaRPr lang="vi-VN" sz="2000">
              <a:latin typeface="UTM Avo" panose="02040603050506020204" pitchFamily="18" charset="0"/>
              <a:cs typeface="Times New Roman" panose="02020603050405020304" pitchFamily="18" charset="0"/>
            </a:endParaRPr>
          </a:p>
        </p:txBody>
      </p:sp>
      <p:pic>
        <p:nvPicPr>
          <p:cNvPr id="15" name="Picture 14" descr="Diagram&#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200" y="3148417"/>
            <a:ext cx="2621507" cy="33287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348051" y="378360"/>
            <a:ext cx="9495897" cy="1629525"/>
            <a:chOff x="149795" y="535277"/>
            <a:chExt cx="9495897" cy="1629525"/>
          </a:xfrm>
        </p:grpSpPr>
        <p:grpSp>
          <p:nvGrpSpPr>
            <p:cNvPr id="8" name="Group 7"/>
            <p:cNvGrpSpPr/>
            <p:nvPr/>
          </p:nvGrpSpPr>
          <p:grpSpPr>
            <a:xfrm>
              <a:off x="149795" y="535277"/>
              <a:ext cx="9495897" cy="1629525"/>
              <a:chOff x="149795" y="535277"/>
              <a:chExt cx="9495897" cy="1629525"/>
            </a:xfrm>
          </p:grpSpPr>
          <p:grpSp>
            <p:nvGrpSpPr>
              <p:cNvPr id="11" name="Group 10"/>
              <p:cNvGrpSpPr/>
              <p:nvPr/>
            </p:nvGrpSpPr>
            <p:grpSpPr>
              <a:xfrm>
                <a:off x="552796" y="917810"/>
                <a:ext cx="9092896" cy="1246992"/>
                <a:chOff x="1338208" y="943284"/>
                <a:chExt cx="8180364" cy="1839657"/>
              </a:xfrm>
            </p:grpSpPr>
            <p:sp>
              <p:nvSpPr>
                <p:cNvPr id="13" name="Rectangle: Rounded Corners 12"/>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49795" y="535277"/>
                <a:ext cx="998307" cy="883997"/>
              </a:xfrm>
              <a:prstGeom prst="rect">
                <a:avLst/>
              </a:prstGeom>
            </p:spPr>
          </p:pic>
        </p:grpSp>
        <p:sp>
          <p:nvSpPr>
            <p:cNvPr id="10" name="Rectangle 9"/>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Ổ đĩa, thư mục và tập trong máy tính được tổ chức,</a:t>
              </a:r>
              <a:endParaRPr lang="vi-VN"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sắp xếp dưới dạng sơ đồ hình cây.</a:t>
              </a:r>
              <a:endParaRPr lang="vi-VN" sz="2200" b="1">
                <a:solidFill>
                  <a:srgbClr val="F03C69"/>
                </a:solidFill>
                <a:latin typeface="UTM Avo" panose="02040603050506020204" pitchFamily="18" charset="0"/>
                <a:cs typeface="Times New Roman" panose="02020603050405020304" pitchFamily="18" charset="0"/>
              </a:endParaRPr>
            </a:p>
          </p:txBody>
        </p:sp>
      </p:grpSp>
      <p:pic>
        <p:nvPicPr>
          <p:cNvPr id="15" name="Picture 14"/>
          <p:cNvPicPr>
            <a:picLocks noChangeAspect="1"/>
          </p:cNvPicPr>
          <p:nvPr/>
        </p:nvPicPr>
        <p:blipFill>
          <a:blip r:embed="rId2"/>
          <a:stretch>
            <a:fillRect/>
          </a:stretch>
        </p:blipFill>
        <p:spPr>
          <a:xfrm>
            <a:off x="399942" y="2288783"/>
            <a:ext cx="897917" cy="883996"/>
          </a:xfrm>
          <a:prstGeom prst="rect">
            <a:avLst/>
          </a:prstGeom>
        </p:spPr>
      </p:pic>
      <p:sp>
        <p:nvSpPr>
          <p:cNvPr id="16" name="Rectangle 15"/>
          <p:cNvSpPr/>
          <p:nvPr/>
        </p:nvSpPr>
        <p:spPr>
          <a:xfrm>
            <a:off x="1398250" y="2401166"/>
            <a:ext cx="9315124"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Câu nào sau đây là sai?</a:t>
            </a:r>
            <a:endParaRPr lang="vi-VN" sz="2000">
              <a:latin typeface="UTM Avo" panose="02040603050506020204" pitchFamily="18" charset="0"/>
              <a:cs typeface="Times New Roman" panose="02020603050405020304" pitchFamily="18" charset="0"/>
            </a:endParaRPr>
          </a:p>
        </p:txBody>
      </p:sp>
      <p:sp>
        <p:nvSpPr>
          <p:cNvPr id="17" name="Rectangle 16"/>
          <p:cNvSpPr/>
          <p:nvPr/>
        </p:nvSpPr>
        <p:spPr>
          <a:xfrm>
            <a:off x="1748692" y="2894314"/>
            <a:ext cx="9323937"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Một ổ đĩa có thể chứa nhiều thư mục. </a:t>
            </a:r>
            <a:endParaRPr lang="vi-VN" sz="2000">
              <a:latin typeface="UTM Avo" panose="02040603050506020204" pitchFamily="18" charset="0"/>
              <a:cs typeface="Times New Roman" panose="02020603050405020304" pitchFamily="18" charset="0"/>
            </a:endParaRPr>
          </a:p>
        </p:txBody>
      </p:sp>
      <p:sp>
        <p:nvSpPr>
          <p:cNvPr id="18" name="Rectangle 17"/>
          <p:cNvSpPr/>
          <p:nvPr/>
        </p:nvSpPr>
        <p:spPr>
          <a:xfrm>
            <a:off x="1748691" y="3382974"/>
            <a:ext cx="9323937" cy="515526"/>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Một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thể chứa nhiều tập và thư mục con.</a:t>
            </a:r>
            <a:endParaRPr lang="en-US" sz="2000"/>
          </a:p>
        </p:txBody>
      </p:sp>
      <p:sp>
        <p:nvSpPr>
          <p:cNvPr id="19" name="Rectangle 18"/>
          <p:cNvSpPr/>
          <p:nvPr/>
        </p:nvSpPr>
        <p:spPr>
          <a:xfrm>
            <a:off x="1748692" y="3871634"/>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Thư mục có thể chứa nhiều thư mục con cùng tên.</a:t>
            </a:r>
            <a:endParaRPr lang="vi-VN" sz="2000">
              <a:latin typeface="UTM Avo" panose="02040603050506020204" pitchFamily="18" charset="0"/>
              <a:cs typeface="Times New Roman" panose="02020603050405020304" pitchFamily="18" charset="0"/>
            </a:endParaRPr>
          </a:p>
        </p:txBody>
      </p:sp>
      <p:sp>
        <p:nvSpPr>
          <p:cNvPr id="20" name="Rectangle 19"/>
          <p:cNvSpPr/>
          <p:nvPr/>
        </p:nvSpPr>
        <p:spPr>
          <a:xfrm>
            <a:off x="1748691" y="4364782"/>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Có thể có hai tập cùng tên nằm ở hai thư mục khác nhau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1" name="Oval 20"/>
          <p:cNvSpPr/>
          <p:nvPr/>
        </p:nvSpPr>
        <p:spPr>
          <a:xfrm>
            <a:off x="1728314" y="3945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p:cNvSpPr/>
          <p:nvPr/>
        </p:nvSpPr>
        <p:spPr>
          <a:xfrm>
            <a:off x="1436092" y="4923264"/>
            <a:ext cx="7149108"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ổ đĩa tên là gì? Thư mục </a:t>
            </a:r>
            <a:r>
              <a:rPr lang="vi-VN" sz="2000">
                <a:solidFill>
                  <a:srgbClr val="0998D7"/>
                </a:solidFill>
                <a:latin typeface="UTM Avo" panose="02040603050506020204" pitchFamily="18" charset="0"/>
                <a:cs typeface="Times New Roman" panose="02020603050405020304" pitchFamily="18" charset="0"/>
              </a:rPr>
              <a:t>Truyen tranh </a:t>
            </a:r>
            <a:r>
              <a:rPr lang="vi-VN" sz="2000">
                <a:latin typeface="UTM Avo" panose="02040603050506020204" pitchFamily="18" charset="0"/>
                <a:cs typeface="Times New Roman" panose="02020603050405020304" pitchFamily="18" charset="0"/>
              </a:rPr>
              <a:t>chứa tệp và thư mục nào?</a:t>
            </a:r>
            <a:endParaRPr lang="vi-VN" sz="2000">
              <a:latin typeface="UTM Avo" panose="02040603050506020204" pitchFamily="18" charset="0"/>
              <a:cs typeface="Times New Roman" panose="02020603050405020304" pitchFamily="18" charset="0"/>
            </a:endParaRPr>
          </a:p>
        </p:txBody>
      </p:sp>
      <p:pic>
        <p:nvPicPr>
          <p:cNvPr id="25" name="Picture 24" descr="Diagram&#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9413" y="3140888"/>
            <a:ext cx="2387789" cy="30319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5511674" y="301272"/>
            <a:ext cx="6423523" cy="5919550"/>
          </a:xfrm>
          <a:prstGeom prst="rect">
            <a:avLst/>
          </a:prstGeom>
        </p:spPr>
      </p:pic>
      <p:grpSp>
        <p:nvGrpSpPr>
          <p:cNvPr id="11" name="Group 10"/>
          <p:cNvGrpSpPr/>
          <p:nvPr/>
        </p:nvGrpSpPr>
        <p:grpSpPr>
          <a:xfrm>
            <a:off x="414536" y="410130"/>
            <a:ext cx="3761537" cy="1014929"/>
            <a:chOff x="371924" y="467376"/>
            <a:chExt cx="3761537" cy="1014929"/>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15" name="Rectangle 14"/>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p:cNvSpPr/>
          <p:nvPr/>
        </p:nvSpPr>
        <p:spPr>
          <a:xfrm>
            <a:off x="635645" y="1448968"/>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Sơ đồ nào sau đây không phải là sơ đồ hình cây?</a:t>
            </a:r>
            <a:endParaRPr lang="vi-VN" sz="2000">
              <a:latin typeface="UTM Avo" panose="02040603050506020204" pitchFamily="18" charset="0"/>
              <a:cs typeface="Times New Roman" panose="02020603050405020304" pitchFamily="18" charset="0"/>
            </a:endParaRPr>
          </a:p>
        </p:txBody>
      </p:sp>
      <p:sp>
        <p:nvSpPr>
          <p:cNvPr id="10" name="Rectangle 9"/>
          <p:cNvSpPr/>
          <p:nvPr/>
        </p:nvSpPr>
        <p:spPr>
          <a:xfrm>
            <a:off x="635645" y="2435093"/>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thư mục </a:t>
            </a:r>
            <a:r>
              <a:rPr lang="vi-VN" sz="2000">
                <a:solidFill>
                  <a:srgbClr val="0998D7"/>
                </a:solidFill>
                <a:latin typeface="UTM Avo" panose="02040603050506020204" pitchFamily="18" charset="0"/>
                <a:cs typeface="Times New Roman" panose="02020603050405020304" pitchFamily="18" charset="0"/>
              </a:rPr>
              <a:t>Co-nan</a:t>
            </a:r>
            <a:r>
              <a:rPr lang="vi-VN" sz="2000">
                <a:latin typeface="UTM Avo" panose="02040603050506020204" pitchFamily="18" charset="0"/>
                <a:cs typeface="Times New Roman" panose="02020603050405020304" pitchFamily="18" charset="0"/>
              </a:rPr>
              <a:t> nằm trong thư mục nào?</a:t>
            </a:r>
            <a:endParaRPr lang="vi-VN" sz="2000">
              <a:latin typeface="UTM Avo" panose="02040603050506020204" pitchFamily="18" charset="0"/>
              <a:cs typeface="Times New Roman" panose="02020603050405020304" pitchFamily="18" charset="0"/>
            </a:endParaRPr>
          </a:p>
        </p:txBody>
      </p:sp>
      <p:pic>
        <p:nvPicPr>
          <p:cNvPr id="12" name="Picture 11" descr="Diagram&#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190" y="3472583"/>
            <a:ext cx="2387789" cy="3031937"/>
          </a:xfrm>
          <a:prstGeom prst="rect">
            <a:avLst/>
          </a:prstGeom>
        </p:spPr>
      </p:pic>
      <p:sp>
        <p:nvSpPr>
          <p:cNvPr id="14" name="Oval 13"/>
          <p:cNvSpPr/>
          <p:nvPr/>
        </p:nvSpPr>
        <p:spPr>
          <a:xfrm>
            <a:off x="10283034" y="2563919"/>
            <a:ext cx="374806" cy="3567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6" name="Picture 15"/>
          <p:cNvPicPr>
            <a:picLocks noChangeAspect="1"/>
          </p:cNvPicPr>
          <p:nvPr/>
        </p:nvPicPr>
        <p:blipFill>
          <a:blip r:embed="rId4"/>
          <a:stretch>
            <a:fillRect/>
          </a:stretch>
        </p:blipFill>
        <p:spPr>
          <a:xfrm>
            <a:off x="11317473" y="282610"/>
            <a:ext cx="589731" cy="520622"/>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4" grpId="0" animBg="1"/>
    </p:bldLst>
  </p:timing>
</p:sld>
</file>

<file path=ppt/tags/tag1.xml><?xml version="1.0" encoding="utf-8"?>
<p:tagLst xmlns:p="http://schemas.openxmlformats.org/presentationml/2006/main">
  <p:tag name="TIMING" val="|4.6|21.8|32.7|2.7|1.5|1.1"/>
</p:tagLst>
</file>

<file path=ppt/tags/tag2.xml><?xml version="1.0" encoding="utf-8"?>
<p:tagLst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2704</Words>
  <Application>WPS Presentation</Application>
  <PresentationFormat>Widescreen</PresentationFormat>
  <Paragraphs>92</Paragraphs>
  <Slides>11</Slides>
  <Notes>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11</vt:i4>
      </vt:variant>
    </vt:vector>
  </HeadingPairs>
  <TitlesOfParts>
    <vt:vector size="30" baseType="lpstr">
      <vt:lpstr>Arial</vt:lpstr>
      <vt:lpstr>SimSun</vt:lpstr>
      <vt:lpstr>Wingdings</vt:lpstr>
      <vt:lpstr>等线</vt:lpstr>
      <vt:lpstr>UTM Avo</vt:lpstr>
      <vt:lpstr>Times New Roman</vt:lpstr>
      <vt:lpstr>SVN-SAF</vt:lpstr>
      <vt:lpstr>Segoe Print</vt:lpstr>
      <vt:lpstr>SVN-Androgyne</vt:lpstr>
      <vt:lpstr>UTM Bienvenue</vt:lpstr>
      <vt:lpstr>UTM HelvetIns</vt:lpstr>
      <vt:lpstr>Wingdings 3</vt:lpstr>
      <vt:lpstr>iCiel Cadena</vt:lpstr>
      <vt:lpstr>Anastasia Extended 1</vt:lpstr>
      <vt:lpstr>Microsoft YaHei</vt:lpstr>
      <vt:lpstr>Arial Unicode MS</vt:lpstr>
      <vt:lpstr>Calibri</vt:lpstr>
      <vt:lpstr>方正黑体_GBK</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Administrator</cp:lastModifiedBy>
  <cp:revision>183</cp:revision>
  <dcterms:created xsi:type="dcterms:W3CDTF">2021-11-14T08:33:00Z</dcterms:created>
  <dcterms:modified xsi:type="dcterms:W3CDTF">2024-01-28T12:01:46Z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CADBF0BC5D7C48AEB4050AC048414D2D_13</vt:lpwstr>
  </property>
  <property fmtid="{D5CDD505-2E9C-101B-9397-08002B2CF9AE}" pid="3" name="KSOProductBuildVer">
    <vt:lpwstr>1033-12.2.0.13431</vt:lpwstr>
  </property>
</Properties>
</file>