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73" r:id="rId15"/>
    <p:sldId id="274" r:id="rId16"/>
    <p:sldId id="275" r:id="rId17"/>
    <p:sldId id="272" r:id="rId18"/>
    <p:sldId id="276" r:id="rId19"/>
    <p:sldId id="277" r:id="rId20"/>
    <p:sldId id="278" r:id="rId21"/>
    <p:sldId id="279" r:id="rId22"/>
    <p:sldId id="284" r:id="rId23"/>
    <p:sldId id="280" r:id="rId24"/>
    <p:sldId id="285" r:id="rId25"/>
    <p:sldId id="281" r:id="rId26"/>
    <p:sldId id="282"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6F3505-95DE-429E-B918-DFF820B25FAE}"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3072572-5BCC-491C-9608-4EDE2E71EC4C}" type="slidenum">
              <a:rPr lang="en-US" smtClean="0"/>
              <a:t>‹#›</a:t>
            </a:fld>
            <a:endParaRPr lang="en-US"/>
          </a:p>
        </p:txBody>
      </p:sp>
    </p:spTree>
    <p:extLst>
      <p:ext uri="{BB962C8B-B14F-4D97-AF65-F5344CB8AC3E}">
        <p14:creationId xmlns:p14="http://schemas.microsoft.com/office/powerpoint/2010/main" val="3704418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F3505-95DE-429E-B918-DFF820B25FAE}"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336082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F3505-95DE-429E-B918-DFF820B25FAE}"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415600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6F3505-95DE-429E-B918-DFF820B25FAE}"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213894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86F3505-95DE-429E-B918-DFF820B25FAE}" type="datetimeFigureOut">
              <a:rPr lang="en-US" smtClean="0"/>
              <a:t>5/8/2023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3072572-5BCC-491C-9608-4EDE2E71EC4C}" type="slidenum">
              <a:rPr lang="en-US" smtClean="0"/>
              <a:t>‹#›</a:t>
            </a:fld>
            <a:endParaRPr lang="en-US"/>
          </a:p>
        </p:txBody>
      </p:sp>
    </p:spTree>
    <p:extLst>
      <p:ext uri="{BB962C8B-B14F-4D97-AF65-F5344CB8AC3E}">
        <p14:creationId xmlns:p14="http://schemas.microsoft.com/office/powerpoint/2010/main" val="351415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6F3505-95DE-429E-B918-DFF820B25FAE}"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379597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6F3505-95DE-429E-B918-DFF820B25FAE}"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39219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6F3505-95DE-429E-B918-DFF820B25FAE}"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35611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3505-95DE-429E-B918-DFF820B25FAE}"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185544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F3505-95DE-429E-B918-DFF820B25FAE}"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3490596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6F3505-95DE-429E-B918-DFF820B25FAE}" type="datetimeFigureOut">
              <a:rPr lang="en-US" smtClean="0"/>
              <a:t>5/8/2023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072572-5BCC-491C-9608-4EDE2E71EC4C}" type="slidenum">
              <a:rPr lang="en-US" smtClean="0"/>
              <a:t>‹#›</a:t>
            </a:fld>
            <a:endParaRPr lang="en-US"/>
          </a:p>
        </p:txBody>
      </p:sp>
    </p:spTree>
    <p:extLst>
      <p:ext uri="{BB962C8B-B14F-4D97-AF65-F5344CB8AC3E}">
        <p14:creationId xmlns:p14="http://schemas.microsoft.com/office/powerpoint/2010/main" val="275310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86F3505-95DE-429E-B918-DFF820B25FAE}" type="datetimeFigureOut">
              <a:rPr lang="en-US" smtClean="0"/>
              <a:t>5/8/2023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3072572-5BCC-491C-9608-4EDE2E71EC4C}" type="slidenum">
              <a:rPr lang="en-US" smtClean="0"/>
              <a:t>‹#›</a:t>
            </a:fld>
            <a:endParaRPr lang="en-US"/>
          </a:p>
        </p:txBody>
      </p:sp>
    </p:spTree>
    <p:extLst>
      <p:ext uri="{BB962C8B-B14F-4D97-AF65-F5344CB8AC3E}">
        <p14:creationId xmlns:p14="http://schemas.microsoft.com/office/powerpoint/2010/main" val="34175815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fif"/></Relationships>
</file>

<file path=ppt/slides/_rels/slide11.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3.jfif"/></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7.jfif"/></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fif"/><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7.jfif"/></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7.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125E271-5050-4772-B148-B76D7E2A1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BED206E-8892-1062-9FD7-A7AC94F39B74}"/>
              </a:ext>
            </a:extLst>
          </p:cNvPr>
          <p:cNvSpPr txBox="1"/>
          <p:nvPr/>
        </p:nvSpPr>
        <p:spPr>
          <a:xfrm>
            <a:off x="2563318" y="83736"/>
            <a:ext cx="5036695" cy="461665"/>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mj-ea"/>
                <a:cs typeface="Times New Roman" panose="02020603050405020304" pitchFamily="18" charset="0"/>
              </a:rPr>
              <a:t>Thứ</a:t>
            </a:r>
            <a:r>
              <a:rPr lang="en-US" sz="2400" dirty="0">
                <a:solidFill>
                  <a:prstClr val="black"/>
                </a:solidFill>
                <a:latin typeface="Times New Roman" panose="02020603050405020304" pitchFamily="18" charset="0"/>
                <a:ea typeface="+mj-ea"/>
                <a:cs typeface="Times New Roman" panose="02020603050405020304" pitchFamily="18" charset="0"/>
              </a:rPr>
              <a:t> </a:t>
            </a:r>
            <a:r>
              <a:rPr lang="en-US" sz="2400" dirty="0" err="1">
                <a:solidFill>
                  <a:prstClr val="black"/>
                </a:solidFill>
                <a:latin typeface="Times New Roman" panose="02020603050405020304" pitchFamily="18" charset="0"/>
                <a:ea typeface="+mj-ea"/>
                <a:cs typeface="Times New Roman" panose="02020603050405020304" pitchFamily="18" charset="0"/>
              </a:rPr>
              <a:t>tư</a:t>
            </a:r>
            <a:r>
              <a:rPr lang="en-US" sz="2400" dirty="0">
                <a:solidFill>
                  <a:prstClr val="black"/>
                </a:solidFill>
                <a:latin typeface="Times New Roman" panose="02020603050405020304" pitchFamily="18" charset="0"/>
                <a:ea typeface="+mj-ea"/>
                <a:cs typeface="Times New Roman" panose="02020603050405020304" pitchFamily="18" charset="0"/>
              </a:rPr>
              <a:t> </a:t>
            </a:r>
            <a:r>
              <a:rPr lang="en-US" sz="2400" dirty="0" err="1">
                <a:solidFill>
                  <a:prstClr val="black"/>
                </a:solidFill>
                <a:latin typeface="Times New Roman" panose="02020603050405020304" pitchFamily="18" charset="0"/>
                <a:ea typeface="+mj-ea"/>
                <a:cs typeface="Times New Roman" panose="02020603050405020304" pitchFamily="18" charset="0"/>
              </a:rPr>
              <a:t>ngày</a:t>
            </a:r>
            <a:r>
              <a:rPr lang="en-US" sz="2400" dirty="0">
                <a:solidFill>
                  <a:prstClr val="black"/>
                </a:solidFill>
                <a:latin typeface="Times New Roman" panose="02020603050405020304" pitchFamily="18" charset="0"/>
                <a:ea typeface="+mj-ea"/>
                <a:cs typeface="Times New Roman" panose="02020603050405020304" pitchFamily="18" charset="0"/>
              </a:rPr>
              <a:t> 10 </a:t>
            </a:r>
            <a:r>
              <a:rPr lang="en-US" sz="2400" dirty="0" err="1">
                <a:solidFill>
                  <a:prstClr val="black"/>
                </a:solidFill>
                <a:latin typeface="Times New Roman" panose="02020603050405020304" pitchFamily="18" charset="0"/>
                <a:ea typeface="+mj-ea"/>
                <a:cs typeface="Times New Roman" panose="02020603050405020304" pitchFamily="18" charset="0"/>
              </a:rPr>
              <a:t>tháng</a:t>
            </a:r>
            <a:r>
              <a:rPr lang="en-US" sz="2400" dirty="0">
                <a:solidFill>
                  <a:prstClr val="black"/>
                </a:solidFill>
                <a:latin typeface="Times New Roman" panose="02020603050405020304" pitchFamily="18" charset="0"/>
                <a:ea typeface="+mj-ea"/>
                <a:cs typeface="Times New Roman" panose="02020603050405020304" pitchFamily="18" charset="0"/>
              </a:rPr>
              <a:t> 5 </a:t>
            </a:r>
            <a:r>
              <a:rPr lang="en-US" sz="2400" dirty="0" err="1">
                <a:solidFill>
                  <a:prstClr val="black"/>
                </a:solidFill>
                <a:latin typeface="Times New Roman" panose="02020603050405020304" pitchFamily="18" charset="0"/>
                <a:ea typeface="+mj-ea"/>
                <a:cs typeface="Times New Roman" panose="02020603050405020304" pitchFamily="18" charset="0"/>
              </a:rPr>
              <a:t>năm</a:t>
            </a:r>
            <a:r>
              <a:rPr lang="en-US" sz="2400" dirty="0">
                <a:solidFill>
                  <a:prstClr val="black"/>
                </a:solidFill>
                <a:latin typeface="Times New Roman" panose="02020603050405020304" pitchFamily="18" charset="0"/>
                <a:ea typeface="+mj-ea"/>
                <a:cs typeface="Times New Roman" panose="02020603050405020304" pitchFamily="18" charset="0"/>
              </a:rPr>
              <a:t> 2023</a:t>
            </a:r>
            <a:endParaRPr lang="en-US" sz="2400" dirty="0"/>
          </a:p>
        </p:txBody>
      </p:sp>
      <p:sp>
        <p:nvSpPr>
          <p:cNvPr id="9" name="TextBox 8">
            <a:extLst>
              <a:ext uri="{FF2B5EF4-FFF2-40B4-BE49-F238E27FC236}">
                <a16:creationId xmlns:a16="http://schemas.microsoft.com/office/drawing/2014/main" id="{B1EBCD6B-68ED-F63A-1B6D-28525245C80A}"/>
              </a:ext>
            </a:extLst>
          </p:cNvPr>
          <p:cNvSpPr txBox="1"/>
          <p:nvPr/>
        </p:nvSpPr>
        <p:spPr>
          <a:xfrm>
            <a:off x="4509041" y="1315632"/>
            <a:ext cx="4452079"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mj-ea"/>
                <a:cs typeface="Times New Roman" panose="02020603050405020304" pitchFamily="18" charset="0"/>
              </a:rPr>
              <a:t>ĐỊA LÝ LỚP 4</a:t>
            </a:r>
            <a:endParaRPr lang="en-US" sz="4000"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319134" y="2310507"/>
            <a:ext cx="8979109" cy="1077218"/>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11" name="TextBox 10">
            <a:extLst>
              <a:ext uri="{FF2B5EF4-FFF2-40B4-BE49-F238E27FC236}">
                <a16:creationId xmlns:a16="http://schemas.microsoft.com/office/drawing/2014/main" id="{B07295A8-0205-6940-04C7-19CE3504AA1D}"/>
              </a:ext>
            </a:extLst>
          </p:cNvPr>
          <p:cNvSpPr txBox="1"/>
          <p:nvPr/>
        </p:nvSpPr>
        <p:spPr>
          <a:xfrm>
            <a:off x="5848788" y="4147384"/>
            <a:ext cx="5528746" cy="707886"/>
          </a:xfrm>
          <a:prstGeom prst="rect">
            <a:avLst/>
          </a:prstGeom>
          <a:noFill/>
        </p:spPr>
        <p:txBody>
          <a:bodyPr wrap="square">
            <a:spAutoFit/>
          </a:bodyPr>
          <a:lstStyle/>
          <a:p>
            <a:r>
              <a:rPr lang="en-US" sz="2000" b="1" dirty="0">
                <a:solidFill>
                  <a:prstClr val="black"/>
                </a:solidFill>
                <a:latin typeface="Times New Roman" panose="02020603050405020304" pitchFamily="18" charset="0"/>
                <a:ea typeface="+mj-ea"/>
                <a:cs typeface="Times New Roman" panose="02020603050405020304" pitchFamily="18" charset="0"/>
              </a:rPr>
              <a:t>GIÁO VIÊN </a:t>
            </a:r>
            <a:r>
              <a:rPr lang="en-US" sz="2000" dirty="0">
                <a:solidFill>
                  <a:prstClr val="black"/>
                </a:solidFill>
                <a:latin typeface="Times New Roman" panose="02020603050405020304" pitchFamily="18" charset="0"/>
                <a:ea typeface="+mj-ea"/>
                <a:cs typeface="Times New Roman" panose="02020603050405020304" pitchFamily="18" charset="0"/>
              </a:rPr>
              <a:t>PHAN THỊ MỸ TUYỀN</a:t>
            </a:r>
          </a:p>
          <a:p>
            <a:r>
              <a:rPr lang="en-US" sz="2000" b="1" dirty="0">
                <a:solidFill>
                  <a:prstClr val="black"/>
                </a:solidFill>
                <a:latin typeface="Times New Roman" panose="02020603050405020304" pitchFamily="18" charset="0"/>
                <a:ea typeface="+mj-ea"/>
                <a:cs typeface="Times New Roman" panose="02020603050405020304" pitchFamily="18" charset="0"/>
              </a:rPr>
              <a:t>TRƯỜNG TIỂU HỌC </a:t>
            </a:r>
            <a:r>
              <a:rPr lang="en-US" sz="2000" dirty="0">
                <a:solidFill>
                  <a:prstClr val="black"/>
                </a:solidFill>
                <a:latin typeface="Times New Roman" panose="02020603050405020304" pitchFamily="18" charset="0"/>
                <a:ea typeface="+mj-ea"/>
                <a:cs typeface="Times New Roman" panose="02020603050405020304" pitchFamily="18" charset="0"/>
              </a:rPr>
              <a:t>NGUYỄN BÁ NGỌC </a:t>
            </a:r>
            <a:endParaRPr lang="en-US" sz="2000" dirty="0"/>
          </a:p>
        </p:txBody>
      </p:sp>
    </p:spTree>
    <p:extLst>
      <p:ext uri="{BB962C8B-B14F-4D97-AF65-F5344CB8AC3E}">
        <p14:creationId xmlns:p14="http://schemas.microsoft.com/office/powerpoint/2010/main" val="1155792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a:extLst>
              <a:ext uri="{FF2B5EF4-FFF2-40B4-BE49-F238E27FC236}">
                <a16:creationId xmlns:a16="http://schemas.microsoft.com/office/drawing/2014/main" id="{CEDA053B-8EC5-0549-7D4B-F2E395BDF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57988" cy="3429000"/>
          </a:xfrm>
          <a:prstGeom prst="rect">
            <a:avLst/>
          </a:prstGeom>
        </p:spPr>
      </p:pic>
      <p:pic>
        <p:nvPicPr>
          <p:cNvPr id="11" name="Picture 10">
            <a:extLst>
              <a:ext uri="{FF2B5EF4-FFF2-40B4-BE49-F238E27FC236}">
                <a16:creationId xmlns:a16="http://schemas.microsoft.com/office/drawing/2014/main" id="{A5D04C2C-154A-C1B8-8C29-26989B158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988" y="1507045"/>
            <a:ext cx="2510931" cy="2143125"/>
          </a:xfrm>
          <a:prstGeom prst="rect">
            <a:avLst/>
          </a:prstGeom>
        </p:spPr>
      </p:pic>
      <p:pic>
        <p:nvPicPr>
          <p:cNvPr id="13" name="Picture 12">
            <a:extLst>
              <a:ext uri="{FF2B5EF4-FFF2-40B4-BE49-F238E27FC236}">
                <a16:creationId xmlns:a16="http://schemas.microsoft.com/office/drawing/2014/main" id="{B643C65A-122F-A438-38D7-DF16D8490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919" y="2353840"/>
            <a:ext cx="3348113" cy="2234566"/>
          </a:xfrm>
          <a:prstGeom prst="rect">
            <a:avLst/>
          </a:prstGeom>
        </p:spPr>
      </p:pic>
      <p:pic>
        <p:nvPicPr>
          <p:cNvPr id="15" name="Picture 14">
            <a:extLst>
              <a:ext uri="{FF2B5EF4-FFF2-40B4-BE49-F238E27FC236}">
                <a16:creationId xmlns:a16="http://schemas.microsoft.com/office/drawing/2014/main" id="{67D341D5-904B-E0D3-4D67-F8A7BA7A8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3985" y="4588406"/>
            <a:ext cx="3163163" cy="2108775"/>
          </a:xfrm>
          <a:prstGeom prst="rect">
            <a:avLst/>
          </a:prstGeom>
        </p:spPr>
      </p:pic>
      <p:sp>
        <p:nvSpPr>
          <p:cNvPr id="16" name="TextBox 15">
            <a:extLst>
              <a:ext uri="{FF2B5EF4-FFF2-40B4-BE49-F238E27FC236}">
                <a16:creationId xmlns:a16="http://schemas.microsoft.com/office/drawing/2014/main" id="{4936E442-77D0-0E63-7F66-76D57B281AB6}"/>
              </a:ext>
            </a:extLst>
          </p:cNvPr>
          <p:cNvSpPr txBox="1"/>
          <p:nvPr/>
        </p:nvSpPr>
        <p:spPr>
          <a:xfrm>
            <a:off x="1344848" y="3989236"/>
            <a:ext cx="5224071" cy="1003223"/>
          </a:xfrm>
          <a:prstGeom prst="rect">
            <a:avLst/>
          </a:prstGeom>
          <a:noFill/>
        </p:spPr>
        <p:txBody>
          <a:bodyPr wrap="square">
            <a:spAutoFit/>
          </a:bodyPr>
          <a:lstStyle/>
          <a:p>
            <a:pPr algn="just">
              <a:lnSpc>
                <a:spcPct val="115000"/>
              </a:lnSpc>
              <a:spcAft>
                <a:spcPts val="1000"/>
              </a:spcAft>
            </a:pPr>
            <a:endParaRPr lang="nl-NL"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b="1" dirty="0">
                <a:effectLst/>
                <a:latin typeface="Times New Roman" panose="02020603050405020304" pitchFamily="18" charset="0"/>
                <a:ea typeface="Calibri" panose="020F0502020204030204" pitchFamily="34" charset="0"/>
                <a:cs typeface="Times New Roman" panose="02020603050405020304" pitchFamily="18" charset="0"/>
              </a:rPr>
              <a:t>Các sản phẩm thủy tinh</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60600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4" name="Picture 3">
            <a:extLst>
              <a:ext uri="{FF2B5EF4-FFF2-40B4-BE49-F238E27FC236}">
                <a16:creationId xmlns:a16="http://schemas.microsoft.com/office/drawing/2014/main" id="{C77BD787-03FE-D33F-7AAF-5CB9B07D6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820" y="2458387"/>
            <a:ext cx="5821180" cy="4399613"/>
          </a:xfrm>
          <a:prstGeom prst="rect">
            <a:avLst/>
          </a:prstGeom>
        </p:spPr>
      </p:pic>
      <p:pic>
        <p:nvPicPr>
          <p:cNvPr id="7" name="Picture 6">
            <a:extLst>
              <a:ext uri="{FF2B5EF4-FFF2-40B4-BE49-F238E27FC236}">
                <a16:creationId xmlns:a16="http://schemas.microsoft.com/office/drawing/2014/main" id="{1C8C4EC5-8112-2429-62F8-A78B18AC2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370820" cy="4512039"/>
          </a:xfrm>
          <a:prstGeom prst="rect">
            <a:avLst/>
          </a:prstGeom>
        </p:spPr>
      </p:pic>
      <p:sp>
        <p:nvSpPr>
          <p:cNvPr id="8" name="TextBox 7">
            <a:extLst>
              <a:ext uri="{FF2B5EF4-FFF2-40B4-BE49-F238E27FC236}">
                <a16:creationId xmlns:a16="http://schemas.microsoft.com/office/drawing/2014/main" id="{A60D4323-BF52-075B-AED4-A4DADAAEE710}"/>
              </a:ext>
            </a:extLst>
          </p:cNvPr>
          <p:cNvSpPr txBox="1"/>
          <p:nvPr/>
        </p:nvSpPr>
        <p:spPr>
          <a:xfrm>
            <a:off x="1445303" y="4573118"/>
            <a:ext cx="5224071" cy="1003223"/>
          </a:xfrm>
          <a:prstGeom prst="rect">
            <a:avLst/>
          </a:prstGeom>
          <a:noFill/>
        </p:spPr>
        <p:txBody>
          <a:bodyPr wrap="square">
            <a:spAutoFit/>
          </a:bodyPr>
          <a:lstStyle/>
          <a:p>
            <a:pPr algn="just">
              <a:lnSpc>
                <a:spcPct val="115000"/>
              </a:lnSpc>
              <a:spcAft>
                <a:spcPts val="1000"/>
              </a:spcAft>
            </a:pPr>
            <a:endParaRPr lang="nl-NL"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b="1" dirty="0">
                <a:latin typeface="Times New Roman" panose="02020603050405020304" pitchFamily="18" charset="0"/>
                <a:ea typeface="Calibri" panose="020F0502020204030204" pitchFamily="34" charset="0"/>
                <a:cs typeface="Times New Roman" panose="02020603050405020304" pitchFamily="18" charset="0"/>
              </a:rPr>
              <a:t>sản xuất muối</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678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TextBox 3">
            <a:extLst>
              <a:ext uri="{FF2B5EF4-FFF2-40B4-BE49-F238E27FC236}">
                <a16:creationId xmlns:a16="http://schemas.microsoft.com/office/drawing/2014/main" id="{0FF55B9F-BF42-C5A6-1D29-2E46BD7DA2C3}"/>
              </a:ext>
            </a:extLst>
          </p:cNvPr>
          <p:cNvSpPr txBox="1"/>
          <p:nvPr/>
        </p:nvSpPr>
        <p:spPr>
          <a:xfrm>
            <a:off x="131164" y="1869375"/>
            <a:ext cx="2297243" cy="2189125"/>
          </a:xfrm>
          <a:prstGeom prst="rect">
            <a:avLst/>
          </a:prstGeom>
          <a:noFill/>
        </p:spPr>
        <p:txBody>
          <a:bodyPr wrap="square">
            <a:spAutoFit/>
          </a:bodyPr>
          <a:lstStyle/>
          <a:p>
            <a:pPr algn="just">
              <a:lnSpc>
                <a:spcPct val="115000"/>
              </a:lnSpc>
              <a:spcAft>
                <a:spcPts val="1000"/>
              </a:spcAft>
            </a:pP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 Tìm và chỉ trên bản đồ vị trí nơi đang khai thác các khoáng sản đó.</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CB024AF-3F5E-9177-7F33-5714F1394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571" y="0"/>
            <a:ext cx="9632429" cy="6858000"/>
          </a:xfrm>
          <a:prstGeom prst="rect">
            <a:avLst/>
          </a:prstGeom>
        </p:spPr>
      </p:pic>
    </p:spTree>
    <p:extLst>
      <p:ext uri="{BB962C8B-B14F-4D97-AF65-F5344CB8AC3E}">
        <p14:creationId xmlns:p14="http://schemas.microsoft.com/office/powerpoint/2010/main" val="355990439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4852"/>
            <a:ext cx="12192000" cy="6858000"/>
          </a:xfrm>
        </p:spPr>
      </p:pic>
      <p:sp>
        <p:nvSpPr>
          <p:cNvPr id="3" name="TextBox 2">
            <a:extLst>
              <a:ext uri="{FF2B5EF4-FFF2-40B4-BE49-F238E27FC236}">
                <a16:creationId xmlns:a16="http://schemas.microsoft.com/office/drawing/2014/main" id="{E0C3934B-2882-C4EF-4742-59FDFCF65960}"/>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4" name="TextBox 3">
            <a:extLst>
              <a:ext uri="{FF2B5EF4-FFF2-40B4-BE49-F238E27FC236}">
                <a16:creationId xmlns:a16="http://schemas.microsoft.com/office/drawing/2014/main" id="{E378BD04-EF1D-F79A-007E-2FF87FB5755A}"/>
              </a:ext>
            </a:extLst>
          </p:cNvPr>
          <p:cNvSpPr txBox="1"/>
          <p:nvPr/>
        </p:nvSpPr>
        <p:spPr>
          <a:xfrm>
            <a:off x="-102432" y="338554"/>
            <a:ext cx="6198432" cy="369332"/>
          </a:xfrm>
          <a:prstGeom prst="rect">
            <a:avLst/>
          </a:prstGeom>
          <a:noFill/>
        </p:spPr>
        <p:txBody>
          <a:bodyPr wrap="square">
            <a:spAutoFit/>
          </a:bodyPr>
          <a:lstStyle/>
          <a:p>
            <a:r>
              <a:rPr lang="en-US" b="1" dirty="0">
                <a:solidFill>
                  <a:srgbClr val="FF0000"/>
                </a:solidFill>
                <a:latin typeface="Times New Roman" panose="02020603050405020304" pitchFamily="18" charset="0"/>
                <a:ea typeface="+mj-ea"/>
                <a:cs typeface="Times New Roman" panose="02020603050405020304" pitchFamily="18" charset="0"/>
              </a:rPr>
              <a:t>1. KHAI THÁC KHOÁNG SẢN</a:t>
            </a:r>
            <a:endParaRPr lang="en-US" b="1" dirty="0">
              <a:solidFill>
                <a:srgbClr val="FF0000"/>
              </a:solidFill>
            </a:endParaRPr>
          </a:p>
        </p:txBody>
      </p:sp>
      <p:sp>
        <p:nvSpPr>
          <p:cNvPr id="8" name="Rectangle: Rounded Corners 7">
            <a:extLst>
              <a:ext uri="{FF2B5EF4-FFF2-40B4-BE49-F238E27FC236}">
                <a16:creationId xmlns:a16="http://schemas.microsoft.com/office/drawing/2014/main" id="{CF4E1CA5-B83D-C166-C6A4-6FC6EBF145EA}"/>
              </a:ext>
            </a:extLst>
          </p:cNvPr>
          <p:cNvSpPr/>
          <p:nvPr/>
        </p:nvSpPr>
        <p:spPr>
          <a:xfrm>
            <a:off x="1573967" y="1641347"/>
            <a:ext cx="8559383" cy="35526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62AC78EF-3F6E-924E-6AE3-24F2DC65CCBF}"/>
              </a:ext>
            </a:extLst>
          </p:cNvPr>
          <p:cNvPicPr>
            <a:picLocks noChangeAspect="1"/>
          </p:cNvPicPr>
          <p:nvPr/>
        </p:nvPicPr>
        <p:blipFill>
          <a:blip r:embed="rId3"/>
          <a:stretch>
            <a:fillRect/>
          </a:stretch>
        </p:blipFill>
        <p:spPr>
          <a:xfrm>
            <a:off x="1570968" y="1771988"/>
            <a:ext cx="8559383" cy="3329440"/>
          </a:xfrm>
          <a:prstGeom prst="rect">
            <a:avLst/>
          </a:prstGeom>
        </p:spPr>
      </p:pic>
      <p:sp>
        <p:nvSpPr>
          <p:cNvPr id="13" name="Arrow: Right 12">
            <a:extLst>
              <a:ext uri="{FF2B5EF4-FFF2-40B4-BE49-F238E27FC236}">
                <a16:creationId xmlns:a16="http://schemas.microsoft.com/office/drawing/2014/main" id="{3D24928F-AB84-C59E-CC3C-F487B8B4B1A8}"/>
              </a:ext>
            </a:extLst>
          </p:cNvPr>
          <p:cNvSpPr/>
          <p:nvPr/>
        </p:nvSpPr>
        <p:spPr>
          <a:xfrm>
            <a:off x="529428" y="1844526"/>
            <a:ext cx="978408" cy="484632"/>
          </a:xfrm>
          <a:prstGeom prst="rightArrow">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353440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4852"/>
            <a:ext cx="12192000" cy="6858000"/>
          </a:xfrm>
        </p:spPr>
      </p:pic>
      <p:sp>
        <p:nvSpPr>
          <p:cNvPr id="3" name="TextBox 2">
            <a:extLst>
              <a:ext uri="{FF2B5EF4-FFF2-40B4-BE49-F238E27FC236}">
                <a16:creationId xmlns:a16="http://schemas.microsoft.com/office/drawing/2014/main" id="{E0C3934B-2882-C4EF-4742-59FDFCF65960}"/>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4" name="TextBox 3">
            <a:extLst>
              <a:ext uri="{FF2B5EF4-FFF2-40B4-BE49-F238E27FC236}">
                <a16:creationId xmlns:a16="http://schemas.microsoft.com/office/drawing/2014/main" id="{E378BD04-EF1D-F79A-007E-2FF87FB5755A}"/>
              </a:ext>
            </a:extLst>
          </p:cNvPr>
          <p:cNvSpPr txBox="1"/>
          <p:nvPr/>
        </p:nvSpPr>
        <p:spPr>
          <a:xfrm>
            <a:off x="-102432" y="338554"/>
            <a:ext cx="6198432" cy="369332"/>
          </a:xfrm>
          <a:prstGeom prst="rect">
            <a:avLst/>
          </a:prstGeom>
          <a:noFill/>
        </p:spPr>
        <p:txBody>
          <a:bodyPr wrap="square">
            <a:spAutoFit/>
          </a:bodyPr>
          <a:lstStyle/>
          <a:p>
            <a:r>
              <a:rPr lang="en-US" b="1" dirty="0">
                <a:solidFill>
                  <a:srgbClr val="FF0000"/>
                </a:solidFill>
                <a:latin typeface="Times New Roman" panose="02020603050405020304" pitchFamily="18" charset="0"/>
                <a:ea typeface="+mj-ea"/>
                <a:cs typeface="Times New Roman" panose="02020603050405020304" pitchFamily="18" charset="0"/>
              </a:rPr>
              <a:t>1. KHAI THÁC KHOÁNG SẢN</a:t>
            </a:r>
            <a:endParaRPr lang="en-US" b="1" dirty="0">
              <a:solidFill>
                <a:srgbClr val="FF0000"/>
              </a:solidFill>
            </a:endParaRPr>
          </a:p>
        </p:txBody>
      </p:sp>
      <p:sp>
        <p:nvSpPr>
          <p:cNvPr id="6" name="Flowchart: Alternate Process 5">
            <a:extLst>
              <a:ext uri="{FF2B5EF4-FFF2-40B4-BE49-F238E27FC236}">
                <a16:creationId xmlns:a16="http://schemas.microsoft.com/office/drawing/2014/main" id="{F5F89827-C191-D868-E97C-1030FFB14ED6}"/>
              </a:ext>
            </a:extLst>
          </p:cNvPr>
          <p:cNvSpPr/>
          <p:nvPr/>
        </p:nvSpPr>
        <p:spPr>
          <a:xfrm>
            <a:off x="2073914" y="1092710"/>
            <a:ext cx="8044172" cy="4302177"/>
          </a:xfrm>
          <a:prstGeom prst="flowChartAlternateProcess">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C2E9534-1112-8C80-825E-FF45458E7F06}"/>
              </a:ext>
            </a:extLst>
          </p:cNvPr>
          <p:cNvSpPr txBox="1"/>
          <p:nvPr/>
        </p:nvSpPr>
        <p:spPr>
          <a:xfrm>
            <a:off x="2258518" y="1289304"/>
            <a:ext cx="8044172" cy="3538661"/>
          </a:xfrm>
          <a:prstGeom prst="rect">
            <a:avLst/>
          </a:prstGeom>
          <a:noFill/>
        </p:spPr>
        <p:txBody>
          <a:bodyPr wrap="square">
            <a:spAutoFit/>
          </a:bodyPr>
          <a:lstStyle/>
          <a:p>
            <a:pPr algn="just">
              <a:lnSpc>
                <a:spcPct val="115000"/>
              </a:lnSpc>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Theo em, nguồn tài nguyên dầu mỏ và khí đốt là tài nguyên vô hạn hay có hạn?</a:t>
            </a:r>
          </a:p>
          <a:p>
            <a:pPr algn="just">
              <a:lnSpc>
                <a:spcPct val="115000"/>
              </a:lnSpc>
              <a:spcAft>
                <a:spcPts val="1000"/>
              </a:spcAft>
            </a:pPr>
            <a:r>
              <a:rPr lang="nl-NL" sz="28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Tài nguyên có hạn, khai thác nhiều sẽ cạn kiệt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Cần khai thác hai loại khoáng sản này như thế nào</a:t>
            </a:r>
            <a:r>
              <a:rPr lang="nl-NL" sz="28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Cần khai thác tiết kiệm, sử dụng có hiệu quả</a:t>
            </a:r>
            <a:endParaRPr lang="en-US" sz="2800"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84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additive="base">
                                        <p:cTn id="1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 calcmode="lin" valueType="num">
                                      <p:cBhvr additive="base">
                                        <p:cTn id="20"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931" y="26740"/>
            <a:ext cx="12192000" cy="6858000"/>
          </a:xfrm>
        </p:spPr>
      </p:pic>
      <p:sp>
        <p:nvSpPr>
          <p:cNvPr id="3" name="TextBox 2">
            <a:extLst>
              <a:ext uri="{FF2B5EF4-FFF2-40B4-BE49-F238E27FC236}">
                <a16:creationId xmlns:a16="http://schemas.microsoft.com/office/drawing/2014/main" id="{E0C3934B-2882-C4EF-4742-59FDFCF65960}"/>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4" name="TextBox 3">
            <a:extLst>
              <a:ext uri="{FF2B5EF4-FFF2-40B4-BE49-F238E27FC236}">
                <a16:creationId xmlns:a16="http://schemas.microsoft.com/office/drawing/2014/main" id="{E378BD04-EF1D-F79A-007E-2FF87FB5755A}"/>
              </a:ext>
            </a:extLst>
          </p:cNvPr>
          <p:cNvSpPr txBox="1"/>
          <p:nvPr/>
        </p:nvSpPr>
        <p:spPr>
          <a:xfrm>
            <a:off x="257332" y="396769"/>
            <a:ext cx="6198432" cy="490199"/>
          </a:xfrm>
          <a:prstGeom prst="rect">
            <a:avLst/>
          </a:prstGeom>
          <a:noFill/>
        </p:spPr>
        <p:txBody>
          <a:bodyPr wrap="square">
            <a:spAutoFit/>
          </a:bodyPr>
          <a:lstStyle/>
          <a:p>
            <a:pPr algn="just">
              <a:lnSpc>
                <a:spcPct val="115000"/>
              </a:lnSpc>
              <a:spcAft>
                <a:spcPts val="1000"/>
              </a:spcAft>
            </a:pP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2: Đánh bắt và nuôi trồng hải sản </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F5F89827-C191-D868-E97C-1030FFB14ED6}"/>
              </a:ext>
            </a:extLst>
          </p:cNvPr>
          <p:cNvSpPr/>
          <p:nvPr/>
        </p:nvSpPr>
        <p:spPr>
          <a:xfrm>
            <a:off x="2073914" y="2240055"/>
            <a:ext cx="8524132" cy="3321296"/>
          </a:xfrm>
          <a:prstGeom prst="flowChartAlternateProcess">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C2E9534-1112-8C80-825E-FF45458E7F06}"/>
              </a:ext>
            </a:extLst>
          </p:cNvPr>
          <p:cNvSpPr txBox="1"/>
          <p:nvPr/>
        </p:nvSpPr>
        <p:spPr>
          <a:xfrm>
            <a:off x="2483096" y="2299718"/>
            <a:ext cx="7425402" cy="2666756"/>
          </a:xfrm>
          <a:prstGeom prst="rect">
            <a:avLst/>
          </a:prstGeom>
          <a:noFill/>
        </p:spPr>
        <p:txBody>
          <a:bodyPr wrap="square">
            <a:spAutoFit/>
          </a:bodyPr>
          <a:lstStyle/>
          <a:p>
            <a:pPr algn="just">
              <a:lnSpc>
                <a:spcPct val="115000"/>
              </a:lnSpc>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Nêu những dẫn chứng thể hiện biển nước ta có rất nhiều hải sản.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Hoạt động đánh bắt hải sản của nước ta diễn ra như thế nào? Những nơi nào khai thác nhiều hải sản? Hãy tìm những nơi đó trên bản đồ.</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5CC448D0-E8A6-83B4-8C68-5D327BAB92D9}"/>
              </a:ext>
            </a:extLst>
          </p:cNvPr>
          <p:cNvSpPr/>
          <p:nvPr/>
        </p:nvSpPr>
        <p:spPr>
          <a:xfrm>
            <a:off x="5157166" y="945183"/>
            <a:ext cx="5830624" cy="937655"/>
          </a:xfrm>
          <a:prstGeom prst="cloudCallou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Đọc</a:t>
            </a:r>
            <a:r>
              <a:rPr lang="en-US" dirty="0"/>
              <a:t> </a:t>
            </a:r>
            <a:r>
              <a:rPr lang="en-US" dirty="0" err="1"/>
              <a:t>thông</a:t>
            </a:r>
            <a:r>
              <a:rPr lang="en-US" dirty="0"/>
              <a:t> tin </a:t>
            </a:r>
            <a:r>
              <a:rPr lang="en-US" dirty="0" err="1"/>
              <a:t>trong</a:t>
            </a:r>
            <a:r>
              <a:rPr lang="en-US" dirty="0"/>
              <a:t> SGK  </a:t>
            </a:r>
            <a:r>
              <a:rPr lang="en-US" dirty="0" err="1"/>
              <a:t>trang</a:t>
            </a:r>
            <a:r>
              <a:rPr lang="en-US" dirty="0"/>
              <a:t> 153  </a:t>
            </a:r>
            <a:r>
              <a:rPr lang="en-US" dirty="0" err="1"/>
              <a:t>và</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sau</a:t>
            </a:r>
            <a:endParaRPr lang="en-US" dirty="0"/>
          </a:p>
        </p:txBody>
      </p:sp>
    </p:spTree>
    <p:extLst>
      <p:ext uri="{BB962C8B-B14F-4D97-AF65-F5344CB8AC3E}">
        <p14:creationId xmlns:p14="http://schemas.microsoft.com/office/powerpoint/2010/main" val="31666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937" y="0"/>
            <a:ext cx="12192000" cy="6858000"/>
          </a:xfrm>
        </p:spPr>
      </p:pic>
      <p:sp>
        <p:nvSpPr>
          <p:cNvPr id="3" name="TextBox 2">
            <a:extLst>
              <a:ext uri="{FF2B5EF4-FFF2-40B4-BE49-F238E27FC236}">
                <a16:creationId xmlns:a16="http://schemas.microsoft.com/office/drawing/2014/main" id="{E0C3934B-2882-C4EF-4742-59FDFCF65960}"/>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4" name="TextBox 3">
            <a:extLst>
              <a:ext uri="{FF2B5EF4-FFF2-40B4-BE49-F238E27FC236}">
                <a16:creationId xmlns:a16="http://schemas.microsoft.com/office/drawing/2014/main" id="{E378BD04-EF1D-F79A-007E-2FF87FB5755A}"/>
              </a:ext>
            </a:extLst>
          </p:cNvPr>
          <p:cNvSpPr txBox="1"/>
          <p:nvPr/>
        </p:nvSpPr>
        <p:spPr>
          <a:xfrm>
            <a:off x="257332" y="396769"/>
            <a:ext cx="6198432" cy="490199"/>
          </a:xfrm>
          <a:prstGeom prst="rect">
            <a:avLst/>
          </a:prstGeom>
          <a:noFill/>
        </p:spPr>
        <p:txBody>
          <a:bodyPr wrap="square">
            <a:spAutoFit/>
          </a:bodyPr>
          <a:lstStyle/>
          <a:p>
            <a:pPr algn="just">
              <a:lnSpc>
                <a:spcPct val="115000"/>
              </a:lnSpc>
              <a:spcAft>
                <a:spcPts val="1000"/>
              </a:spcAft>
            </a:pP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2: Đánh bắt và nuôi trồng hải sản </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F5F89827-C191-D868-E97C-1030FFB14ED6}"/>
              </a:ext>
            </a:extLst>
          </p:cNvPr>
          <p:cNvSpPr/>
          <p:nvPr/>
        </p:nvSpPr>
        <p:spPr>
          <a:xfrm>
            <a:off x="2073914" y="2240054"/>
            <a:ext cx="8044172" cy="4385597"/>
          </a:xfrm>
          <a:prstGeom prst="flowChartAlternateProcess">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C2E9534-1112-8C80-825E-FF45458E7F06}"/>
              </a:ext>
            </a:extLst>
          </p:cNvPr>
          <p:cNvSpPr txBox="1"/>
          <p:nvPr/>
        </p:nvSpPr>
        <p:spPr>
          <a:xfrm>
            <a:off x="2483096" y="2299718"/>
            <a:ext cx="7634990" cy="4090607"/>
          </a:xfrm>
          <a:prstGeom prst="rect">
            <a:avLst/>
          </a:prstGeom>
          <a:noFill/>
        </p:spPr>
        <p:txBody>
          <a:bodyPr wrap="square">
            <a:spAutoFit/>
          </a:bodyPr>
          <a:lstStyle/>
          <a:p>
            <a:pPr algn="just">
              <a:lnSpc>
                <a:spcPct val="115000"/>
              </a:lnSpc>
              <a:spcAft>
                <a:spcPts val="1000"/>
              </a:spcAft>
            </a:pP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Nêu những dẫn chứng thể hiện biển nước ta có rất nhiều hải sản.</a:t>
            </a:r>
          </a:p>
          <a:p>
            <a:pPr algn="just">
              <a:lnSpc>
                <a:spcPct val="115000"/>
              </a:lnSpc>
              <a:spcAft>
                <a:spcPts val="1000"/>
              </a:spcAft>
            </a:pPr>
            <a:r>
              <a:rPr lang="nl-NL"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Có hàng nghìn loại cá: cá thu, cá song, cá nhụ, cá hồng,…Có hàng chục loại tôm: tôm hùm, tôm he,…Có nhiều loại hải sản khác: hải sâm, bào ngư, đồi mồi, sò huyết, ốc hương,…</a:t>
            </a:r>
            <a:endPar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Hoạt động đánh bắt hải sản của nước ta diễn ra như thế nào? Những nơi nào khai thác nhiều hải sản? Hãy tìm những nơi đó trên bản đồ.</a:t>
            </a:r>
          </a:p>
          <a:p>
            <a:pPr algn="just">
              <a:lnSpc>
                <a:spcPct val="115000"/>
              </a:lnSpc>
              <a:spcAft>
                <a:spcPts val="1000"/>
              </a:spcAft>
            </a:pPr>
            <a:r>
              <a:rPr lang="nl-NL" sz="2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Hoạt động đánh bắt hải sản của nước ta diễn ra khắp vùng biển từ Bắc tới Nam.Vùng ven biển từ Quảng Ngãi tới Kiên Giang là nới đánh bắt nhiều hải sản nhất…</a:t>
            </a:r>
            <a:endPar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5CC448D0-E8A6-83B4-8C68-5D327BAB92D9}"/>
              </a:ext>
            </a:extLst>
          </p:cNvPr>
          <p:cNvSpPr/>
          <p:nvPr/>
        </p:nvSpPr>
        <p:spPr>
          <a:xfrm>
            <a:off x="5157166" y="945183"/>
            <a:ext cx="5830624" cy="937655"/>
          </a:xfrm>
          <a:prstGeom prst="cloudCallou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Đọc</a:t>
            </a:r>
            <a:r>
              <a:rPr lang="en-US" dirty="0"/>
              <a:t> </a:t>
            </a:r>
            <a:r>
              <a:rPr lang="en-US" dirty="0" err="1"/>
              <a:t>thông</a:t>
            </a:r>
            <a:r>
              <a:rPr lang="en-US" dirty="0"/>
              <a:t> tin </a:t>
            </a:r>
            <a:r>
              <a:rPr lang="en-US" dirty="0" err="1"/>
              <a:t>trong</a:t>
            </a:r>
            <a:r>
              <a:rPr lang="en-US" dirty="0"/>
              <a:t> SGK  </a:t>
            </a:r>
            <a:r>
              <a:rPr lang="en-US" dirty="0" err="1"/>
              <a:t>trang</a:t>
            </a:r>
            <a:r>
              <a:rPr lang="en-US" dirty="0"/>
              <a:t> 153  </a:t>
            </a:r>
            <a:r>
              <a:rPr lang="en-US" dirty="0" err="1"/>
              <a:t>và</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sau</a:t>
            </a:r>
            <a:endParaRPr lang="en-US" dirty="0"/>
          </a:p>
        </p:txBody>
      </p:sp>
    </p:spTree>
    <p:extLst>
      <p:ext uri="{BB962C8B-B14F-4D97-AF65-F5344CB8AC3E}">
        <p14:creationId xmlns:p14="http://schemas.microsoft.com/office/powerpoint/2010/main" val="3938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fade">
                                      <p:cBhvr>
                                        <p:cTn id="14" dur="1000"/>
                                        <p:tgtEl>
                                          <p:spTgt spid="10">
                                            <p:txEl>
                                              <p:pRg st="3" end="3"/>
                                            </p:txEl>
                                          </p:spTgt>
                                        </p:tgtEl>
                                      </p:cBhvr>
                                    </p:animEffect>
                                    <p:anim calcmode="lin" valueType="num">
                                      <p:cBhvr>
                                        <p:cTn id="1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4" name="Picture 3">
            <a:extLst>
              <a:ext uri="{FF2B5EF4-FFF2-40B4-BE49-F238E27FC236}">
                <a16:creationId xmlns:a16="http://schemas.microsoft.com/office/drawing/2014/main" id="{EF246E28-44B7-2568-A2AB-6320CCD2C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740"/>
            <a:ext cx="6096000" cy="3857625"/>
          </a:xfrm>
          <a:prstGeom prst="rect">
            <a:avLst/>
          </a:prstGeom>
        </p:spPr>
      </p:pic>
      <p:pic>
        <p:nvPicPr>
          <p:cNvPr id="7" name="Picture 6">
            <a:extLst>
              <a:ext uri="{FF2B5EF4-FFF2-40B4-BE49-F238E27FC236}">
                <a16:creationId xmlns:a16="http://schemas.microsoft.com/office/drawing/2014/main" id="{42672C39-EE3A-40C3-19BB-2B1C9C91F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172" y="2404417"/>
            <a:ext cx="5931656" cy="4143142"/>
          </a:xfrm>
          <a:prstGeom prst="rect">
            <a:avLst/>
          </a:prstGeom>
        </p:spPr>
      </p:pic>
    </p:spTree>
    <p:extLst>
      <p:ext uri="{BB962C8B-B14F-4D97-AF65-F5344CB8AC3E}">
        <p14:creationId xmlns:p14="http://schemas.microsoft.com/office/powerpoint/2010/main" val="35011923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id="{30DE13FD-FCBB-DADF-B01D-50E067632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4076700"/>
          </a:xfrm>
          <a:prstGeom prst="rect">
            <a:avLst/>
          </a:prstGeom>
        </p:spPr>
      </p:pic>
      <p:pic>
        <p:nvPicPr>
          <p:cNvPr id="9" name="Picture 8">
            <a:extLst>
              <a:ext uri="{FF2B5EF4-FFF2-40B4-BE49-F238E27FC236}">
                <a16:creationId xmlns:a16="http://schemas.microsoft.com/office/drawing/2014/main" id="{3850F609-D13B-121C-5D8E-455144011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
            <a:ext cx="6096000" cy="4076699"/>
          </a:xfrm>
          <a:prstGeom prst="rect">
            <a:avLst/>
          </a:prstGeom>
        </p:spPr>
      </p:pic>
      <p:pic>
        <p:nvPicPr>
          <p:cNvPr id="13" name="Picture 12">
            <a:extLst>
              <a:ext uri="{FF2B5EF4-FFF2-40B4-BE49-F238E27FC236}">
                <a16:creationId xmlns:a16="http://schemas.microsoft.com/office/drawing/2014/main" id="{72AC8371-C734-BD2B-4C5D-F1923D043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036975"/>
            <a:ext cx="4676932" cy="2781302"/>
          </a:xfrm>
          <a:prstGeom prst="rect">
            <a:avLst/>
          </a:prstGeom>
        </p:spPr>
      </p:pic>
      <p:pic>
        <p:nvPicPr>
          <p:cNvPr id="15" name="Picture 14">
            <a:extLst>
              <a:ext uri="{FF2B5EF4-FFF2-40B4-BE49-F238E27FC236}">
                <a16:creationId xmlns:a16="http://schemas.microsoft.com/office/drawing/2014/main" id="{08724A65-0A1B-F92E-0BE2-67CFF9AF6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256" y="4157523"/>
            <a:ext cx="3353287" cy="2660754"/>
          </a:xfrm>
          <a:prstGeom prst="rect">
            <a:avLst/>
          </a:prstGeom>
        </p:spPr>
      </p:pic>
      <p:pic>
        <p:nvPicPr>
          <p:cNvPr id="17" name="Picture 16">
            <a:extLst>
              <a:ext uri="{FF2B5EF4-FFF2-40B4-BE49-F238E27FC236}">
                <a16:creationId xmlns:a16="http://schemas.microsoft.com/office/drawing/2014/main" id="{72087517-A75F-B44B-4658-8733ED9A1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6932" y="4157523"/>
            <a:ext cx="4101312" cy="2660754"/>
          </a:xfrm>
          <a:prstGeom prst="rect">
            <a:avLst/>
          </a:prstGeom>
        </p:spPr>
      </p:pic>
    </p:spTree>
    <p:extLst>
      <p:ext uri="{BB962C8B-B14F-4D97-AF65-F5344CB8AC3E}">
        <p14:creationId xmlns:p14="http://schemas.microsoft.com/office/powerpoint/2010/main" val="34770919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902" y="119921"/>
            <a:ext cx="12042099" cy="6738079"/>
          </a:xfrm>
        </p:spPr>
      </p:pic>
      <p:pic>
        <p:nvPicPr>
          <p:cNvPr id="6" name="Picture 2" descr="Thủ phủ” tôm hùm Phú Yên giữ an toàn để ổn định sản xuất | Thị trường |  Vietnam+ (VietnamPlus)">
            <a:extLst>
              <a:ext uri="{FF2B5EF4-FFF2-40B4-BE49-F238E27FC236}">
                <a16:creationId xmlns:a16="http://schemas.microsoft.com/office/drawing/2014/main" id="{896EFC28-B2B0-294E-5CDA-335307332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1" cy="3428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74642E-B334-93B0-D547-8A84BE30D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990" y="3429000"/>
            <a:ext cx="6096000" cy="3429000"/>
          </a:xfrm>
          <a:prstGeom prst="rect">
            <a:avLst/>
          </a:prstGeom>
        </p:spPr>
      </p:pic>
      <p:pic>
        <p:nvPicPr>
          <p:cNvPr id="7" name="Picture 6">
            <a:extLst>
              <a:ext uri="{FF2B5EF4-FFF2-40B4-BE49-F238E27FC236}">
                <a16:creationId xmlns:a16="http://schemas.microsoft.com/office/drawing/2014/main" id="{D28CA0C1-8E76-04B0-572B-1BAD5E4968FA}"/>
              </a:ext>
            </a:extLst>
          </p:cNvPr>
          <p:cNvPicPr>
            <a:picLocks noChangeAspect="1"/>
          </p:cNvPicPr>
          <p:nvPr/>
        </p:nvPicPr>
        <p:blipFill>
          <a:blip r:embed="rId5"/>
          <a:stretch>
            <a:fillRect/>
          </a:stretch>
        </p:blipFill>
        <p:spPr>
          <a:xfrm>
            <a:off x="6095999" y="0"/>
            <a:ext cx="6096000" cy="3429000"/>
          </a:xfrm>
          <a:prstGeom prst="rect">
            <a:avLst/>
          </a:prstGeom>
        </p:spPr>
      </p:pic>
      <p:pic>
        <p:nvPicPr>
          <p:cNvPr id="9" name="Picture 8">
            <a:extLst>
              <a:ext uri="{FF2B5EF4-FFF2-40B4-BE49-F238E27FC236}">
                <a16:creationId xmlns:a16="http://schemas.microsoft.com/office/drawing/2014/main" id="{81AE12D5-E908-8F53-E788-7485FA9FE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684" y="3428999"/>
            <a:ext cx="6553513" cy="3429002"/>
          </a:xfrm>
          <a:prstGeom prst="rect">
            <a:avLst/>
          </a:prstGeom>
        </p:spPr>
      </p:pic>
    </p:spTree>
    <p:extLst>
      <p:ext uri="{BB962C8B-B14F-4D97-AF65-F5344CB8AC3E}">
        <p14:creationId xmlns:p14="http://schemas.microsoft.com/office/powerpoint/2010/main" val="15951205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125E271-5050-4772-B148-B76D7E2A1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BED206E-8892-1062-9FD7-A7AC94F39B74}"/>
              </a:ext>
            </a:extLst>
          </p:cNvPr>
          <p:cNvSpPr txBox="1"/>
          <p:nvPr/>
        </p:nvSpPr>
        <p:spPr>
          <a:xfrm>
            <a:off x="4050218" y="2762481"/>
            <a:ext cx="5036695" cy="461665"/>
          </a:xfrm>
          <a:prstGeom prst="rect">
            <a:avLst/>
          </a:prstGeom>
          <a:noFill/>
        </p:spPr>
        <p:txBody>
          <a:bodyPr wrap="square">
            <a:spAutoFit/>
          </a:bodyPr>
          <a:lstStyle/>
          <a:p>
            <a:r>
              <a:rPr lang="en-US" sz="2400" dirty="0">
                <a:solidFill>
                  <a:srgbClr val="FF0000"/>
                </a:solidFill>
                <a:latin typeface="Times New Roman" panose="02020603050405020304" pitchFamily="18" charset="0"/>
                <a:ea typeface="+mj-ea"/>
                <a:cs typeface="Times New Roman" panose="02020603050405020304" pitchFamily="18" charset="0"/>
              </a:rPr>
              <a:t>YOU TOBE CHICKEN DANCE</a:t>
            </a:r>
            <a:endParaRPr lang="en-US" sz="2400" dirty="0">
              <a:solidFill>
                <a:srgbClr val="FF0000"/>
              </a:solidFill>
            </a:endParaRPr>
          </a:p>
        </p:txBody>
      </p:sp>
      <p:sp>
        <p:nvSpPr>
          <p:cNvPr id="9" name="TextBox 8">
            <a:extLst>
              <a:ext uri="{FF2B5EF4-FFF2-40B4-BE49-F238E27FC236}">
                <a16:creationId xmlns:a16="http://schemas.microsoft.com/office/drawing/2014/main" id="{B1EBCD6B-68ED-F63A-1B6D-28525245C80A}"/>
              </a:ext>
            </a:extLst>
          </p:cNvPr>
          <p:cNvSpPr txBox="1"/>
          <p:nvPr/>
        </p:nvSpPr>
        <p:spPr>
          <a:xfrm>
            <a:off x="3622748" y="871052"/>
            <a:ext cx="4452079"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mj-ea"/>
                <a:cs typeface="Times New Roman" panose="02020603050405020304" pitchFamily="18" charset="0"/>
              </a:rPr>
              <a:t>I.KHỞI ĐỘNG</a:t>
            </a:r>
            <a:endParaRPr lang="en-US" sz="4000"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990693" y="33191"/>
            <a:ext cx="89791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11" name="TextBox 10">
            <a:extLst>
              <a:ext uri="{FF2B5EF4-FFF2-40B4-BE49-F238E27FC236}">
                <a16:creationId xmlns:a16="http://schemas.microsoft.com/office/drawing/2014/main" id="{B07295A8-0205-6940-04C7-19CE3504AA1D}"/>
              </a:ext>
            </a:extLst>
          </p:cNvPr>
          <p:cNvSpPr txBox="1"/>
          <p:nvPr/>
        </p:nvSpPr>
        <p:spPr>
          <a:xfrm>
            <a:off x="5848787" y="5633005"/>
            <a:ext cx="5528746" cy="707886"/>
          </a:xfrm>
          <a:prstGeom prst="rect">
            <a:avLst/>
          </a:prstGeom>
          <a:noFill/>
        </p:spPr>
        <p:txBody>
          <a:bodyPr wrap="square">
            <a:spAutoFit/>
          </a:bodyPr>
          <a:lstStyle/>
          <a:p>
            <a:r>
              <a:rPr lang="en-US" sz="2000" dirty="0">
                <a:solidFill>
                  <a:prstClr val="black"/>
                </a:solidFill>
                <a:latin typeface="Times New Roman" panose="02020603050405020304" pitchFamily="18" charset="0"/>
                <a:ea typeface="+mj-ea"/>
                <a:cs typeface="Times New Roman" panose="02020603050405020304" pitchFamily="18" charset="0"/>
              </a:rPr>
              <a:t>GIÁO VIÊN </a:t>
            </a:r>
            <a:r>
              <a:rPr lang="en-US" sz="2000" b="1" dirty="0">
                <a:solidFill>
                  <a:prstClr val="black"/>
                </a:solidFill>
                <a:latin typeface="Times New Roman" panose="02020603050405020304" pitchFamily="18" charset="0"/>
                <a:ea typeface="+mj-ea"/>
                <a:cs typeface="Times New Roman" panose="02020603050405020304" pitchFamily="18" charset="0"/>
              </a:rPr>
              <a:t>PHAN THỊ MỸ TUYỀN</a:t>
            </a:r>
          </a:p>
          <a:p>
            <a:r>
              <a:rPr lang="en-US" sz="2000" dirty="0">
                <a:solidFill>
                  <a:prstClr val="black"/>
                </a:solidFill>
                <a:latin typeface="Times New Roman" panose="02020603050405020304" pitchFamily="18" charset="0"/>
                <a:ea typeface="+mj-ea"/>
                <a:cs typeface="Times New Roman" panose="02020603050405020304" pitchFamily="18" charset="0"/>
              </a:rPr>
              <a:t>TRƯỜNG TIỂU HỌC NGUYỄN BÁ NGỌC </a:t>
            </a:r>
            <a:endParaRPr lang="en-US" sz="2000" dirty="0"/>
          </a:p>
        </p:txBody>
      </p:sp>
    </p:spTree>
    <p:extLst>
      <p:ext uri="{BB962C8B-B14F-4D97-AF65-F5344CB8AC3E}">
        <p14:creationId xmlns:p14="http://schemas.microsoft.com/office/powerpoint/2010/main" val="170553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1" cy="6858000"/>
          </a:xfrm>
        </p:spPr>
      </p:pic>
      <p:pic>
        <p:nvPicPr>
          <p:cNvPr id="7" name="Picture 6">
            <a:extLst>
              <a:ext uri="{FF2B5EF4-FFF2-40B4-BE49-F238E27FC236}">
                <a16:creationId xmlns:a16="http://schemas.microsoft.com/office/drawing/2014/main" id="{E0601B31-131B-0AA3-12B9-FC267589F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42216" cy="3087974"/>
          </a:xfrm>
          <a:prstGeom prst="rect">
            <a:avLst/>
          </a:prstGeom>
        </p:spPr>
      </p:pic>
      <p:pic>
        <p:nvPicPr>
          <p:cNvPr id="9" name="Picture 8">
            <a:extLst>
              <a:ext uri="{FF2B5EF4-FFF2-40B4-BE49-F238E27FC236}">
                <a16:creationId xmlns:a16="http://schemas.microsoft.com/office/drawing/2014/main" id="{1CDEA40C-991D-2506-C218-30CD68F1E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216" y="0"/>
            <a:ext cx="3858468" cy="3087974"/>
          </a:xfrm>
          <a:prstGeom prst="rect">
            <a:avLst/>
          </a:prstGeom>
        </p:spPr>
      </p:pic>
      <p:pic>
        <p:nvPicPr>
          <p:cNvPr id="11" name="Picture 10">
            <a:extLst>
              <a:ext uri="{FF2B5EF4-FFF2-40B4-BE49-F238E27FC236}">
                <a16:creationId xmlns:a16="http://schemas.microsoft.com/office/drawing/2014/main" id="{507AD0EA-5FF0-00B0-7C5E-0BE1F9A54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684" y="0"/>
            <a:ext cx="4091316" cy="3087974"/>
          </a:xfrm>
          <a:prstGeom prst="rect">
            <a:avLst/>
          </a:prstGeom>
        </p:spPr>
      </p:pic>
      <p:pic>
        <p:nvPicPr>
          <p:cNvPr id="13" name="Picture 12">
            <a:extLst>
              <a:ext uri="{FF2B5EF4-FFF2-40B4-BE49-F238E27FC236}">
                <a16:creationId xmlns:a16="http://schemas.microsoft.com/office/drawing/2014/main" id="{6A0FFA04-1B69-2919-564D-6C4101D209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7" y="3087974"/>
            <a:ext cx="4239999" cy="3770026"/>
          </a:xfrm>
          <a:prstGeom prst="rect">
            <a:avLst/>
          </a:prstGeom>
        </p:spPr>
      </p:pic>
      <p:pic>
        <p:nvPicPr>
          <p:cNvPr id="15" name="Picture 14">
            <a:extLst>
              <a:ext uri="{FF2B5EF4-FFF2-40B4-BE49-F238E27FC236}">
                <a16:creationId xmlns:a16="http://schemas.microsoft.com/office/drawing/2014/main" id="{E96F0ED7-9B16-7C94-CF65-C0C20D206D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6238" y="3087974"/>
            <a:ext cx="7985761" cy="3921489"/>
          </a:xfrm>
          <a:prstGeom prst="rect">
            <a:avLst/>
          </a:prstGeom>
        </p:spPr>
      </p:pic>
    </p:spTree>
    <p:extLst>
      <p:ext uri="{BB962C8B-B14F-4D97-AF65-F5344CB8AC3E}">
        <p14:creationId xmlns:p14="http://schemas.microsoft.com/office/powerpoint/2010/main" val="150693753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38079"/>
          </a:xfrm>
        </p:spPr>
      </p:pic>
      <p:sp>
        <p:nvSpPr>
          <p:cNvPr id="3" name="TextBox 2">
            <a:extLst>
              <a:ext uri="{FF2B5EF4-FFF2-40B4-BE49-F238E27FC236}">
                <a16:creationId xmlns:a16="http://schemas.microsoft.com/office/drawing/2014/main" id="{1020A878-566D-D0B3-6BA6-C5AEA356CC74}"/>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4" name="TextBox 3">
            <a:extLst>
              <a:ext uri="{FF2B5EF4-FFF2-40B4-BE49-F238E27FC236}">
                <a16:creationId xmlns:a16="http://schemas.microsoft.com/office/drawing/2014/main" id="{E52C26D6-0A18-D055-4666-B04E1E6353F7}"/>
              </a:ext>
            </a:extLst>
          </p:cNvPr>
          <p:cNvSpPr txBox="1"/>
          <p:nvPr/>
        </p:nvSpPr>
        <p:spPr>
          <a:xfrm>
            <a:off x="257332" y="396769"/>
            <a:ext cx="6198432" cy="490199"/>
          </a:xfrm>
          <a:prstGeom prst="rect">
            <a:avLst/>
          </a:prstGeom>
          <a:noFill/>
        </p:spPr>
        <p:txBody>
          <a:bodyPr wrap="square">
            <a:spAutoFit/>
          </a:bodyPr>
          <a:lstStyle/>
          <a:p>
            <a:pPr algn="just">
              <a:lnSpc>
                <a:spcPct val="115000"/>
              </a:lnSpc>
              <a:spcAft>
                <a:spcPts val="1000"/>
              </a:spcAft>
            </a:pP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2: Đánh bắt và nuôi trồng hải sản </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51BAC99-1D64-2A85-0B69-A4923EF49B1C}"/>
              </a:ext>
            </a:extLst>
          </p:cNvPr>
          <p:cNvSpPr/>
          <p:nvPr/>
        </p:nvSpPr>
        <p:spPr>
          <a:xfrm>
            <a:off x="351770" y="974831"/>
            <a:ext cx="10216295" cy="17383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1000"/>
              </a:spcAft>
            </a:pP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 Ngoài việc đánh bắt hải sản, nhân dân còn làm gì để có thêm nhiều hải sản?</a:t>
            </a:r>
          </a:p>
          <a:p>
            <a:pPr algn="just">
              <a:lnSpc>
                <a:spcPct val="115000"/>
              </a:lnSpc>
              <a:spcAft>
                <a:spcPts val="1000"/>
              </a:spcAft>
            </a:pP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 Ngoài việc đánh bắt hải sản, nhân dân còn nuôi các loại cá, tôm và các hải sản khác như đồi mồi, ngọc trai,…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4D3F2CC-F768-F6AD-EA52-9903C6D2FD9D}"/>
              </a:ext>
            </a:extLst>
          </p:cNvPr>
          <p:cNvSpPr/>
          <p:nvPr/>
        </p:nvSpPr>
        <p:spPr>
          <a:xfrm>
            <a:off x="369258" y="2801084"/>
            <a:ext cx="10216295" cy="13436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1000"/>
              </a:spcAft>
            </a:pP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  Các bạn quan sát các  hình ảnh 3,4,5,6,7 SGK  nêu quy trình đánh bắt cá của người dân Việt Nam</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1730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82" y="110029"/>
            <a:ext cx="12012118" cy="6738079"/>
          </a:xfrm>
        </p:spPr>
      </p:pic>
      <p:sp>
        <p:nvSpPr>
          <p:cNvPr id="3" name="Rectangle: Rounded Corners 2">
            <a:extLst>
              <a:ext uri="{FF2B5EF4-FFF2-40B4-BE49-F238E27FC236}">
                <a16:creationId xmlns:a16="http://schemas.microsoft.com/office/drawing/2014/main" id="{E390B1F7-F67A-5CDB-CA70-A7FD44B2BD38}"/>
              </a:ext>
            </a:extLst>
          </p:cNvPr>
          <p:cNvSpPr/>
          <p:nvPr/>
        </p:nvSpPr>
        <p:spPr>
          <a:xfrm>
            <a:off x="179883" y="119921"/>
            <a:ext cx="3719059" cy="8389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10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Quy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khai</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thác</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biển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00F9C1A-AE67-F687-22D5-DD7F2CC08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2791258"/>
          </a:xfrm>
          <a:prstGeom prst="rect">
            <a:avLst/>
          </a:prstGeom>
        </p:spPr>
      </p:pic>
      <p:pic>
        <p:nvPicPr>
          <p:cNvPr id="8" name="Picture 7">
            <a:extLst>
              <a:ext uri="{FF2B5EF4-FFF2-40B4-BE49-F238E27FC236}">
                <a16:creationId xmlns:a16="http://schemas.microsoft.com/office/drawing/2014/main" id="{D0E7B71E-43E3-1E14-E0D7-D6CC85A42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647" y="896054"/>
            <a:ext cx="4352352" cy="1891378"/>
          </a:xfrm>
          <a:prstGeom prst="rect">
            <a:avLst/>
          </a:prstGeom>
        </p:spPr>
      </p:pic>
      <p:pic>
        <p:nvPicPr>
          <p:cNvPr id="10" name="Picture 9">
            <a:extLst>
              <a:ext uri="{FF2B5EF4-FFF2-40B4-BE49-F238E27FC236}">
                <a16:creationId xmlns:a16="http://schemas.microsoft.com/office/drawing/2014/main" id="{ABC5D23C-8CC0-797B-5A84-DAA91A460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848" y="2772640"/>
            <a:ext cx="5844812" cy="3897739"/>
          </a:xfrm>
          <a:prstGeom prst="rect">
            <a:avLst/>
          </a:prstGeom>
        </p:spPr>
      </p:pic>
      <p:pic>
        <p:nvPicPr>
          <p:cNvPr id="12" name="Picture 11">
            <a:extLst>
              <a:ext uri="{FF2B5EF4-FFF2-40B4-BE49-F238E27FC236}">
                <a16:creationId xmlns:a16="http://schemas.microsoft.com/office/drawing/2014/main" id="{4128E97F-F9C4-48C7-BC07-46891D724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 y="2772641"/>
            <a:ext cx="6304509" cy="4102396"/>
          </a:xfrm>
          <a:prstGeom prst="rect">
            <a:avLst/>
          </a:prstGeom>
        </p:spPr>
      </p:pic>
      <p:sp>
        <p:nvSpPr>
          <p:cNvPr id="13" name="Arrow: Right 12">
            <a:extLst>
              <a:ext uri="{FF2B5EF4-FFF2-40B4-BE49-F238E27FC236}">
                <a16:creationId xmlns:a16="http://schemas.microsoft.com/office/drawing/2014/main" id="{FED9EA80-A9E2-C3EA-106C-CB34C1BC13A1}"/>
              </a:ext>
            </a:extLst>
          </p:cNvPr>
          <p:cNvSpPr/>
          <p:nvPr/>
        </p:nvSpPr>
        <p:spPr>
          <a:xfrm>
            <a:off x="179881" y="1121150"/>
            <a:ext cx="1648397" cy="854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Bước</a:t>
            </a:r>
            <a:r>
              <a:rPr lang="en-US" dirty="0">
                <a:solidFill>
                  <a:schemeClr val="bg1"/>
                </a:solidFill>
              </a:rPr>
              <a:t> 1 </a:t>
            </a:r>
            <a:r>
              <a:rPr lang="en-US" dirty="0" err="1">
                <a:solidFill>
                  <a:schemeClr val="bg1"/>
                </a:solidFill>
              </a:rPr>
              <a:t>Khai</a:t>
            </a:r>
            <a:r>
              <a:rPr lang="en-US" dirty="0">
                <a:solidFill>
                  <a:schemeClr val="bg1"/>
                </a:solidFill>
              </a:rPr>
              <a:t> </a:t>
            </a:r>
            <a:r>
              <a:rPr lang="en-US" dirty="0" err="1">
                <a:solidFill>
                  <a:schemeClr val="bg1"/>
                </a:solidFill>
              </a:rPr>
              <a:t>thác</a:t>
            </a:r>
            <a:r>
              <a:rPr lang="en-US" dirty="0">
                <a:solidFill>
                  <a:schemeClr val="bg1"/>
                </a:solidFill>
              </a:rPr>
              <a:t> </a:t>
            </a:r>
            <a:r>
              <a:rPr lang="en-US" dirty="0" err="1">
                <a:solidFill>
                  <a:schemeClr val="bg1"/>
                </a:solidFill>
              </a:rPr>
              <a:t>cá</a:t>
            </a:r>
            <a:r>
              <a:rPr lang="en-US" dirty="0">
                <a:solidFill>
                  <a:schemeClr val="bg1"/>
                </a:solidFill>
              </a:rPr>
              <a:t> </a:t>
            </a:r>
            <a:r>
              <a:rPr lang="en-US" dirty="0" err="1">
                <a:solidFill>
                  <a:schemeClr val="bg1"/>
                </a:solidFill>
              </a:rPr>
              <a:t>biển</a:t>
            </a:r>
            <a:endParaRPr lang="en-US" dirty="0">
              <a:solidFill>
                <a:schemeClr val="bg1"/>
              </a:solidFill>
            </a:endParaRPr>
          </a:p>
        </p:txBody>
      </p:sp>
      <p:sp>
        <p:nvSpPr>
          <p:cNvPr id="14" name="Arrow: Right 13">
            <a:extLst>
              <a:ext uri="{FF2B5EF4-FFF2-40B4-BE49-F238E27FC236}">
                <a16:creationId xmlns:a16="http://schemas.microsoft.com/office/drawing/2014/main" id="{A80B07AA-AF56-E810-D6EC-0E447D03E006}"/>
              </a:ext>
            </a:extLst>
          </p:cNvPr>
          <p:cNvSpPr/>
          <p:nvPr/>
        </p:nvSpPr>
        <p:spPr>
          <a:xfrm>
            <a:off x="5786464" y="1289154"/>
            <a:ext cx="2401467" cy="1483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Bước</a:t>
            </a:r>
            <a:r>
              <a:rPr lang="en-US" dirty="0">
                <a:solidFill>
                  <a:schemeClr val="bg1"/>
                </a:solidFill>
              </a:rPr>
              <a:t> 2 </a:t>
            </a:r>
            <a:r>
              <a:rPr lang="en-US" dirty="0" err="1">
                <a:solidFill>
                  <a:schemeClr val="bg1"/>
                </a:solidFill>
              </a:rPr>
              <a:t>Chế</a:t>
            </a:r>
            <a:r>
              <a:rPr lang="en-US" dirty="0">
                <a:solidFill>
                  <a:schemeClr val="bg1"/>
                </a:solidFill>
              </a:rPr>
              <a:t> </a:t>
            </a:r>
            <a:r>
              <a:rPr lang="en-US" dirty="0" err="1">
                <a:solidFill>
                  <a:schemeClr val="bg1"/>
                </a:solidFill>
              </a:rPr>
              <a:t>biến</a:t>
            </a:r>
            <a:r>
              <a:rPr lang="en-US" dirty="0">
                <a:solidFill>
                  <a:schemeClr val="bg1"/>
                </a:solidFill>
              </a:rPr>
              <a:t> </a:t>
            </a:r>
            <a:r>
              <a:rPr lang="en-US" dirty="0" err="1">
                <a:solidFill>
                  <a:schemeClr val="bg1"/>
                </a:solidFill>
              </a:rPr>
              <a:t>cá</a:t>
            </a:r>
            <a:r>
              <a:rPr lang="en-US" dirty="0">
                <a:solidFill>
                  <a:schemeClr val="bg1"/>
                </a:solidFill>
              </a:rPr>
              <a:t> </a:t>
            </a:r>
            <a:r>
              <a:rPr lang="en-US" dirty="0" err="1">
                <a:solidFill>
                  <a:schemeClr val="bg1"/>
                </a:solidFill>
              </a:rPr>
              <a:t>đông</a:t>
            </a:r>
            <a:r>
              <a:rPr lang="en-US" dirty="0">
                <a:solidFill>
                  <a:schemeClr val="bg1"/>
                </a:solidFill>
              </a:rPr>
              <a:t> </a:t>
            </a:r>
            <a:r>
              <a:rPr lang="en-US" dirty="0" err="1">
                <a:solidFill>
                  <a:schemeClr val="bg1"/>
                </a:solidFill>
              </a:rPr>
              <a:t>lạnh</a:t>
            </a:r>
            <a:endParaRPr lang="en-US" dirty="0">
              <a:solidFill>
                <a:schemeClr val="bg1"/>
              </a:solidFill>
            </a:endParaRPr>
          </a:p>
        </p:txBody>
      </p:sp>
      <p:sp>
        <p:nvSpPr>
          <p:cNvPr id="16" name="Arrow: Down 15">
            <a:extLst>
              <a:ext uri="{FF2B5EF4-FFF2-40B4-BE49-F238E27FC236}">
                <a16:creationId xmlns:a16="http://schemas.microsoft.com/office/drawing/2014/main" id="{B3528D6A-1A87-1842-8362-E010D4BC3A28}"/>
              </a:ext>
            </a:extLst>
          </p:cNvPr>
          <p:cNvSpPr/>
          <p:nvPr/>
        </p:nvSpPr>
        <p:spPr>
          <a:xfrm>
            <a:off x="9308892" y="2627398"/>
            <a:ext cx="1663908" cy="1165113"/>
          </a:xfrm>
          <a:prstGeom prst="downArrow">
            <a:avLst>
              <a:gd name="adj1" fmla="val 50000"/>
              <a:gd name="adj2" fmla="val 47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Bước</a:t>
            </a:r>
            <a:r>
              <a:rPr lang="en-US" dirty="0"/>
              <a:t> 3 </a:t>
            </a:r>
            <a:r>
              <a:rPr lang="en-US" dirty="0" err="1"/>
              <a:t>Đóng</a:t>
            </a:r>
            <a:r>
              <a:rPr lang="en-US" dirty="0"/>
              <a:t> </a:t>
            </a:r>
            <a:r>
              <a:rPr lang="en-US" dirty="0" err="1"/>
              <a:t>gói</a:t>
            </a:r>
            <a:endParaRPr lang="en-US" dirty="0"/>
          </a:p>
        </p:txBody>
      </p:sp>
      <p:sp>
        <p:nvSpPr>
          <p:cNvPr id="18" name="Arrow: Left 17">
            <a:extLst>
              <a:ext uri="{FF2B5EF4-FFF2-40B4-BE49-F238E27FC236}">
                <a16:creationId xmlns:a16="http://schemas.microsoft.com/office/drawing/2014/main" id="{D5DF38DE-6ED4-DDBA-CC51-25A366896407}"/>
              </a:ext>
            </a:extLst>
          </p:cNvPr>
          <p:cNvSpPr/>
          <p:nvPr/>
        </p:nvSpPr>
        <p:spPr>
          <a:xfrm>
            <a:off x="5866153" y="5321508"/>
            <a:ext cx="1823801" cy="14264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Bước</a:t>
            </a:r>
            <a:r>
              <a:rPr lang="en-US" dirty="0"/>
              <a:t> 4 </a:t>
            </a:r>
            <a:r>
              <a:rPr lang="en-US" dirty="0" err="1"/>
              <a:t>chuyên</a:t>
            </a:r>
            <a:r>
              <a:rPr lang="en-US" dirty="0"/>
              <a:t> </a:t>
            </a:r>
            <a:r>
              <a:rPr lang="en-US" dirty="0" err="1"/>
              <a:t>chở</a:t>
            </a:r>
            <a:r>
              <a:rPr lang="en-US" dirty="0"/>
              <a:t> </a:t>
            </a:r>
            <a:r>
              <a:rPr lang="en-US" dirty="0" err="1"/>
              <a:t>sản</a:t>
            </a:r>
            <a:r>
              <a:rPr lang="en-US" dirty="0"/>
              <a:t> </a:t>
            </a:r>
            <a:r>
              <a:rPr lang="en-US" dirty="0" err="1"/>
              <a:t>phẩm</a:t>
            </a:r>
            <a:endParaRPr lang="en-US" dirty="0"/>
          </a:p>
        </p:txBody>
      </p:sp>
      <p:sp>
        <p:nvSpPr>
          <p:cNvPr id="19" name="Arrow: Left 18">
            <a:extLst>
              <a:ext uri="{FF2B5EF4-FFF2-40B4-BE49-F238E27FC236}">
                <a16:creationId xmlns:a16="http://schemas.microsoft.com/office/drawing/2014/main" id="{CBF15455-8A82-E2D9-A62A-F72FC6DB545A}"/>
              </a:ext>
            </a:extLst>
          </p:cNvPr>
          <p:cNvSpPr/>
          <p:nvPr/>
        </p:nvSpPr>
        <p:spPr>
          <a:xfrm>
            <a:off x="1828278" y="4608276"/>
            <a:ext cx="1823801" cy="14264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Bước</a:t>
            </a:r>
            <a:r>
              <a:rPr lang="en-US" dirty="0"/>
              <a:t> 5 </a:t>
            </a:r>
            <a:r>
              <a:rPr lang="en-US" dirty="0" err="1"/>
              <a:t>Xuất</a:t>
            </a:r>
            <a:r>
              <a:rPr lang="en-US" dirty="0"/>
              <a:t> </a:t>
            </a:r>
            <a:r>
              <a:rPr lang="en-US" dirty="0" err="1"/>
              <a:t>khẩu</a:t>
            </a:r>
            <a:r>
              <a:rPr lang="en-US" dirty="0"/>
              <a:t>.</a:t>
            </a:r>
          </a:p>
        </p:txBody>
      </p:sp>
    </p:spTree>
    <p:extLst>
      <p:ext uri="{BB962C8B-B14F-4D97-AF65-F5344CB8AC3E}">
        <p14:creationId xmlns:p14="http://schemas.microsoft.com/office/powerpoint/2010/main" val="338145444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1" cy="6858000"/>
          </a:xfrm>
        </p:spPr>
      </p:pic>
      <p:sp>
        <p:nvSpPr>
          <p:cNvPr id="4" name="TextBox 3">
            <a:extLst>
              <a:ext uri="{FF2B5EF4-FFF2-40B4-BE49-F238E27FC236}">
                <a16:creationId xmlns:a16="http://schemas.microsoft.com/office/drawing/2014/main" id="{9F6FEB4F-4018-EA85-A118-78EE52C2C1CF}"/>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6" name="TextBox 5">
            <a:extLst>
              <a:ext uri="{FF2B5EF4-FFF2-40B4-BE49-F238E27FC236}">
                <a16:creationId xmlns:a16="http://schemas.microsoft.com/office/drawing/2014/main" id="{2E3E83E6-3974-09C9-EDEA-37374276A8DE}"/>
              </a:ext>
            </a:extLst>
          </p:cNvPr>
          <p:cNvSpPr txBox="1"/>
          <p:nvPr/>
        </p:nvSpPr>
        <p:spPr>
          <a:xfrm>
            <a:off x="257332" y="396769"/>
            <a:ext cx="6198432" cy="490199"/>
          </a:xfrm>
          <a:prstGeom prst="rect">
            <a:avLst/>
          </a:prstGeom>
          <a:noFill/>
        </p:spPr>
        <p:txBody>
          <a:bodyPr wrap="square">
            <a:spAutoFit/>
          </a:bodyPr>
          <a:lstStyle/>
          <a:p>
            <a:pPr algn="just">
              <a:lnSpc>
                <a:spcPct val="115000"/>
              </a:lnSpc>
              <a:spcAft>
                <a:spcPts val="1000"/>
              </a:spcAft>
            </a:pPr>
            <a: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ảnh ô nhiễm môi trường biển</a:t>
            </a: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084E391-368C-874E-65D2-3AA23864B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31" y="1033046"/>
            <a:ext cx="5838669" cy="3538954"/>
          </a:xfrm>
          <a:prstGeom prst="rect">
            <a:avLst/>
          </a:prstGeom>
        </p:spPr>
      </p:pic>
      <p:pic>
        <p:nvPicPr>
          <p:cNvPr id="10" name="Picture 9">
            <a:extLst>
              <a:ext uri="{FF2B5EF4-FFF2-40B4-BE49-F238E27FC236}">
                <a16:creationId xmlns:a16="http://schemas.microsoft.com/office/drawing/2014/main" id="{A57D9761-820F-9049-614E-0BE07DEC5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81839"/>
            <a:ext cx="5566348" cy="4676161"/>
          </a:xfrm>
          <a:prstGeom prst="rect">
            <a:avLst/>
          </a:prstGeom>
        </p:spPr>
      </p:pic>
    </p:spTree>
    <p:extLst>
      <p:ext uri="{BB962C8B-B14F-4D97-AF65-F5344CB8AC3E}">
        <p14:creationId xmlns:p14="http://schemas.microsoft.com/office/powerpoint/2010/main" val="273885820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4" y="0"/>
            <a:ext cx="12192001" cy="6858000"/>
          </a:xfrm>
        </p:spPr>
      </p:pic>
      <p:sp>
        <p:nvSpPr>
          <p:cNvPr id="4" name="TextBox 3">
            <a:extLst>
              <a:ext uri="{FF2B5EF4-FFF2-40B4-BE49-F238E27FC236}">
                <a16:creationId xmlns:a16="http://schemas.microsoft.com/office/drawing/2014/main" id="{9F6FEB4F-4018-EA85-A118-78EE52C2C1CF}"/>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6" name="TextBox 5">
            <a:extLst>
              <a:ext uri="{FF2B5EF4-FFF2-40B4-BE49-F238E27FC236}">
                <a16:creationId xmlns:a16="http://schemas.microsoft.com/office/drawing/2014/main" id="{2E3E83E6-3974-09C9-EDEA-37374276A8DE}"/>
              </a:ext>
            </a:extLst>
          </p:cNvPr>
          <p:cNvSpPr txBox="1"/>
          <p:nvPr/>
        </p:nvSpPr>
        <p:spPr>
          <a:xfrm>
            <a:off x="4345398" y="578085"/>
            <a:ext cx="3010524" cy="490199"/>
          </a:xfrm>
          <a:prstGeom prst="rect">
            <a:avLst/>
          </a:prstGeom>
          <a:noFill/>
        </p:spPr>
        <p:txBody>
          <a:bodyPr wrap="square">
            <a:spAutoFit/>
          </a:bodyPr>
          <a:lstStyle/>
          <a:p>
            <a:pPr algn="just">
              <a:lnSpc>
                <a:spcPct val="115000"/>
              </a:lnSpc>
              <a:spcAft>
                <a:spcPts val="1000"/>
              </a:spcAft>
            </a:pP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Rung chu</a:t>
            </a:r>
            <a: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ông vàng</a:t>
            </a: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D12D69E-ADFB-432F-2F07-3E76B99FB9B6}"/>
              </a:ext>
            </a:extLst>
          </p:cNvPr>
          <p:cNvSpPr txBox="1"/>
          <p:nvPr/>
        </p:nvSpPr>
        <p:spPr>
          <a:xfrm>
            <a:off x="1063752" y="1319135"/>
            <a:ext cx="8128965" cy="2317366"/>
          </a:xfrm>
          <a:prstGeom prst="rect">
            <a:avLst/>
          </a:prstGeom>
          <a:noFill/>
        </p:spPr>
        <p:txBody>
          <a:bodyPr wrap="square">
            <a:spAutoFit/>
          </a:bodyPr>
          <a:lstStyle/>
          <a:p>
            <a:pPr algn="just">
              <a:lnSpc>
                <a:spcPct val="115000"/>
              </a:lnSpc>
              <a:spcAft>
                <a:spcPts val="1000"/>
              </a:spcAft>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Câu 1 Tài nguyên khoáng sản quan trọng nhất nước ta là gì?</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lphaLcPeriod"/>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Cát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lphaLcPeriod"/>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Dầu mỏ và khí đốt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lphaLcPeriod"/>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Muối</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eriod"/>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Cá</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Arrow: Right 8">
            <a:extLst>
              <a:ext uri="{FF2B5EF4-FFF2-40B4-BE49-F238E27FC236}">
                <a16:creationId xmlns:a16="http://schemas.microsoft.com/office/drawing/2014/main" id="{D71DE314-2026-E55A-CD1F-8630AA27EE20}"/>
              </a:ext>
            </a:extLst>
          </p:cNvPr>
          <p:cNvSpPr/>
          <p:nvPr/>
        </p:nvSpPr>
        <p:spPr>
          <a:xfrm>
            <a:off x="85344" y="23448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4D69F4-D2F0-9CAF-F7F7-4C52C27C6C63}"/>
              </a:ext>
            </a:extLst>
          </p:cNvPr>
          <p:cNvSpPr txBox="1"/>
          <p:nvPr/>
        </p:nvSpPr>
        <p:spPr>
          <a:xfrm>
            <a:off x="2288623" y="3829747"/>
            <a:ext cx="7124074" cy="2694905"/>
          </a:xfrm>
          <a:prstGeom prst="rect">
            <a:avLst/>
          </a:prstGeom>
          <a:noFill/>
        </p:spPr>
        <p:txBody>
          <a:bodyPr wrap="square">
            <a:spAutoFit/>
          </a:bodyPr>
          <a:lstStyle/>
          <a:p>
            <a:pPr algn="just">
              <a:lnSpc>
                <a:spcPct val="115000"/>
              </a:lnSpc>
              <a:spcAft>
                <a:spcPts val="1000"/>
              </a:spcAft>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Câu 2 Quy trình chế biến cá biển gồm mấy bước?</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a.4 bước   </a:t>
            </a:r>
          </a:p>
          <a:p>
            <a:pPr algn="just">
              <a:lnSpc>
                <a:spcPct val="115000"/>
              </a:lnSpc>
              <a:spcAft>
                <a:spcPts val="1000"/>
              </a:spcAft>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b. 5 bước </a:t>
            </a:r>
            <a:endParaRPr lang="nl-NL"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c. 6 bước </a:t>
            </a:r>
          </a:p>
          <a:p>
            <a:pPr algn="just">
              <a:lnSpc>
                <a:spcPct val="115000"/>
              </a:lnSpc>
              <a:spcAft>
                <a:spcPts val="1000"/>
              </a:spcAft>
              <a:tabLst>
                <a:tab pos="160020" algn="l"/>
                <a:tab pos="1371600" algn="l"/>
                <a:tab pos="5581015" algn="l"/>
              </a:tabLs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d. 7 bước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9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1000"/>
                                        <p:tgtEl>
                                          <p:spTgt spid="12">
                                            <p:txEl>
                                              <p:pRg st="0" end="0"/>
                                            </p:txEl>
                                          </p:spTgt>
                                        </p:tgtEl>
                                      </p:cBhvr>
                                    </p:animEffect>
                                    <p:anim calcmode="lin" valueType="num">
                                      <p:cBhvr>
                                        <p:cTn id="4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fade">
                                      <p:cBhvr>
                                        <p:cTn id="50" dur="1000"/>
                                        <p:tgtEl>
                                          <p:spTgt spid="12">
                                            <p:txEl>
                                              <p:pRg st="1" end="1"/>
                                            </p:txEl>
                                          </p:spTgt>
                                        </p:tgtEl>
                                      </p:cBhvr>
                                    </p:animEffect>
                                    <p:anim calcmode="lin" valueType="num">
                                      <p:cBhvr>
                                        <p:cTn id="5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12">
                                            <p:txEl>
                                              <p:pRg st="2" end="2"/>
                                            </p:txEl>
                                          </p:spTgt>
                                        </p:tgtEl>
                                        <p:attrNameLst>
                                          <p:attrName>style.visibility</p:attrName>
                                        </p:attrNameLst>
                                      </p:cBhvr>
                                      <p:to>
                                        <p:strVal val="visible"/>
                                      </p:to>
                                    </p:set>
                                    <p:animEffect transition="in" filter="wipe(down)">
                                      <p:cBhvr>
                                        <p:cTn id="55" dur="500"/>
                                        <p:tgtEl>
                                          <p:spTgt spid="12">
                                            <p:txEl>
                                              <p:pRg st="2" end="2"/>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2">
                                            <p:txEl>
                                              <p:pRg st="3" end="3"/>
                                            </p:txEl>
                                          </p:spTgt>
                                        </p:tgtEl>
                                        <p:attrNameLst>
                                          <p:attrName>style.visibility</p:attrName>
                                        </p:attrNameLst>
                                      </p:cBhvr>
                                      <p:to>
                                        <p:strVal val="visible"/>
                                      </p:to>
                                    </p:set>
                                    <p:animEffect transition="in" filter="wipe(down)">
                                      <p:cBhvr>
                                        <p:cTn id="58" dur="500"/>
                                        <p:tgtEl>
                                          <p:spTgt spid="12">
                                            <p:txEl>
                                              <p:pRg st="3" end="3"/>
                                            </p:txEl>
                                          </p:spTgt>
                                        </p:tgtEl>
                                      </p:cBhvr>
                                    </p:animEffect>
                                  </p:childTnLst>
                                </p:cTn>
                              </p:par>
                              <p:par>
                                <p:cTn id="59" presetID="42" presetClass="entr" presetSubtype="0" fill="hold" nodeType="withEffect">
                                  <p:stCondLst>
                                    <p:cond delay="0"/>
                                  </p:stCondLst>
                                  <p:childTnLst>
                                    <p:set>
                                      <p:cBhvr>
                                        <p:cTn id="60" dur="1" fill="hold">
                                          <p:stCondLst>
                                            <p:cond delay="0"/>
                                          </p:stCondLst>
                                        </p:cTn>
                                        <p:tgtEl>
                                          <p:spTgt spid="12">
                                            <p:txEl>
                                              <p:pRg st="4" end="4"/>
                                            </p:txEl>
                                          </p:spTgt>
                                        </p:tgtEl>
                                        <p:attrNameLst>
                                          <p:attrName>style.visibility</p:attrName>
                                        </p:attrNameLst>
                                      </p:cBhvr>
                                      <p:to>
                                        <p:strVal val="visible"/>
                                      </p:to>
                                    </p:set>
                                    <p:animEffect transition="in" filter="fade">
                                      <p:cBhvr>
                                        <p:cTn id="61" dur="1000"/>
                                        <p:tgtEl>
                                          <p:spTgt spid="12">
                                            <p:txEl>
                                              <p:pRg st="4" end="4"/>
                                            </p:txEl>
                                          </p:spTgt>
                                        </p:tgtEl>
                                      </p:cBhvr>
                                    </p:animEffect>
                                    <p:anim calcmode="lin" valueType="num">
                                      <p:cBhvr>
                                        <p:cTn id="6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83" y="119921"/>
            <a:ext cx="12012118" cy="6738079"/>
          </a:xfrm>
        </p:spPr>
      </p:pic>
      <p:sp>
        <p:nvSpPr>
          <p:cNvPr id="3" name="TextBox 2">
            <a:extLst>
              <a:ext uri="{FF2B5EF4-FFF2-40B4-BE49-F238E27FC236}">
                <a16:creationId xmlns:a16="http://schemas.microsoft.com/office/drawing/2014/main" id="{628F0D53-DABB-8C20-97C6-CC370B47F0B4}"/>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4" name="Rectangle: Rounded Corners 3">
            <a:extLst>
              <a:ext uri="{FF2B5EF4-FFF2-40B4-BE49-F238E27FC236}">
                <a16:creationId xmlns:a16="http://schemas.microsoft.com/office/drawing/2014/main" id="{0696E0E5-739D-7424-13F3-06BC4FE54CC0}"/>
              </a:ext>
            </a:extLst>
          </p:cNvPr>
          <p:cNvSpPr/>
          <p:nvPr/>
        </p:nvSpPr>
        <p:spPr>
          <a:xfrm>
            <a:off x="2128603" y="1214203"/>
            <a:ext cx="8814217" cy="451203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Nam.Dầu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Kiên</a:t>
            </a:r>
            <a:r>
              <a:rPr lang="en-US" sz="2800" dirty="0">
                <a:solidFill>
                  <a:schemeClr val="tx1"/>
                </a:solidFill>
                <a:latin typeface="Times New Roman" panose="02020603050405020304" pitchFamily="18" charset="0"/>
                <a:cs typeface="Times New Roman" panose="02020603050405020304" pitchFamily="18" charset="0"/>
              </a:rPr>
              <a:t> Giang. </a:t>
            </a:r>
          </a:p>
          <a:p>
            <a:pPr algn="ctr"/>
            <a:endParaRPr lang="en-US" dirty="0"/>
          </a:p>
        </p:txBody>
      </p:sp>
      <p:sp>
        <p:nvSpPr>
          <p:cNvPr id="6" name="Speech Bubble: Oval 5">
            <a:extLst>
              <a:ext uri="{FF2B5EF4-FFF2-40B4-BE49-F238E27FC236}">
                <a16:creationId xmlns:a16="http://schemas.microsoft.com/office/drawing/2014/main" id="{465FB8B7-A0EA-3A17-791B-78289C0F9ECC}"/>
              </a:ext>
            </a:extLst>
          </p:cNvPr>
          <p:cNvSpPr/>
          <p:nvPr/>
        </p:nvSpPr>
        <p:spPr>
          <a:xfrm>
            <a:off x="5216577" y="484633"/>
            <a:ext cx="2863121" cy="834502"/>
          </a:xfrm>
          <a:prstGeom prst="wedgeEllipse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KẾT LUẬN</a:t>
            </a:r>
          </a:p>
        </p:txBody>
      </p:sp>
    </p:spTree>
    <p:extLst>
      <p:ext uri="{BB962C8B-B14F-4D97-AF65-F5344CB8AC3E}">
        <p14:creationId xmlns:p14="http://schemas.microsoft.com/office/powerpoint/2010/main" val="25974118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83" y="119921"/>
            <a:ext cx="12012118" cy="6738079"/>
          </a:xfrm>
        </p:spPr>
      </p:pic>
      <p:pic>
        <p:nvPicPr>
          <p:cNvPr id="4" name="Picture 3">
            <a:extLst>
              <a:ext uri="{FF2B5EF4-FFF2-40B4-BE49-F238E27FC236}">
                <a16:creationId xmlns:a16="http://schemas.microsoft.com/office/drawing/2014/main" id="{7B8743AC-8072-BC23-268C-926CBA9B5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89154"/>
            <a:ext cx="7620000" cy="3672590"/>
          </a:xfrm>
          <a:prstGeom prst="rect">
            <a:avLst/>
          </a:prstGeom>
        </p:spPr>
      </p:pic>
    </p:spTree>
    <p:extLst>
      <p:ext uri="{BB962C8B-B14F-4D97-AF65-F5344CB8AC3E}">
        <p14:creationId xmlns:p14="http://schemas.microsoft.com/office/powerpoint/2010/main" val="1088281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78FD-6270-29FE-5DB5-F020D4BF8C9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49CF46-079E-5455-0C22-D1ED0DE4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83" y="119921"/>
            <a:ext cx="12012118" cy="6738079"/>
          </a:xfrm>
        </p:spPr>
      </p:pic>
    </p:spTree>
    <p:extLst>
      <p:ext uri="{BB962C8B-B14F-4D97-AF65-F5344CB8AC3E}">
        <p14:creationId xmlns:p14="http://schemas.microsoft.com/office/powerpoint/2010/main" val="149354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125E271-5050-4772-B148-B76D7E2A1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1EBCD6B-68ED-F63A-1B6D-28525245C80A}"/>
              </a:ext>
            </a:extLst>
          </p:cNvPr>
          <p:cNvSpPr txBox="1"/>
          <p:nvPr/>
        </p:nvSpPr>
        <p:spPr>
          <a:xfrm>
            <a:off x="348896" y="755686"/>
            <a:ext cx="5686144"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ea typeface="+mj-ea"/>
                <a:cs typeface="Times New Roman" panose="02020603050405020304" pitchFamily="18" charset="0"/>
              </a:rPr>
              <a:t>1. KHAI THÁC KHOÁNG SẢN</a:t>
            </a:r>
            <a:endParaRPr lang="en-US" sz="2400"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990693" y="33191"/>
            <a:ext cx="89791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7" name="Rectangle: Rounded Corners 6">
            <a:extLst>
              <a:ext uri="{FF2B5EF4-FFF2-40B4-BE49-F238E27FC236}">
                <a16:creationId xmlns:a16="http://schemas.microsoft.com/office/drawing/2014/main" id="{860742B7-F0CA-280E-B599-6B623A78E9DB}"/>
              </a:ext>
            </a:extLst>
          </p:cNvPr>
          <p:cNvSpPr/>
          <p:nvPr/>
        </p:nvSpPr>
        <p:spPr>
          <a:xfrm>
            <a:off x="1343618" y="2660317"/>
            <a:ext cx="9099029" cy="35755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FEDF66C7-8632-4CCE-067B-18B48EE37315}"/>
              </a:ext>
            </a:extLst>
          </p:cNvPr>
          <p:cNvSpPr txBox="1"/>
          <p:nvPr/>
        </p:nvSpPr>
        <p:spPr>
          <a:xfrm>
            <a:off x="2441273" y="2950127"/>
            <a:ext cx="7309454" cy="2786660"/>
          </a:xfrm>
          <a:prstGeom prst="rect">
            <a:avLst/>
          </a:prstGeom>
          <a:noFill/>
        </p:spPr>
        <p:txBody>
          <a:bodyPr wrap="square">
            <a:spAutoFit/>
          </a:bodyPr>
          <a:lstStyle/>
          <a:p>
            <a:pPr algn="just">
              <a:lnSpc>
                <a:spcPct val="115000"/>
              </a:lnSpc>
              <a:spcAft>
                <a:spcPts val="1000"/>
              </a:spcAft>
            </a:pPr>
            <a:r>
              <a:rPr lang="nl-NL" sz="2800" b="1" i="1" dirty="0">
                <a:latin typeface="Times New Roman" panose="02020603050405020304" pitchFamily="18" charset="0"/>
                <a:ea typeface="Calibri" panose="020F0502020204030204" pitchFamily="34" charset="0"/>
                <a:cs typeface="Times New Roman" panose="02020603050405020304" pitchFamily="18" charset="0"/>
              </a:rPr>
              <a:t>1.</a:t>
            </a: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 Tài nguyên khoáng sản quan trọng nhất của vùng biển VN là gì?</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b="1" i="1" dirty="0">
                <a:latin typeface="Times New Roman" panose="02020603050405020304" pitchFamily="18" charset="0"/>
                <a:ea typeface="Calibri" panose="020F0502020204030204" pitchFamily="34" charset="0"/>
                <a:cs typeface="Times New Roman" panose="02020603050405020304" pitchFamily="18" charset="0"/>
              </a:rPr>
              <a:t>2.</a:t>
            </a: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Dầu khí nước ta khai thác để làm gì?</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 3. Nước ta đang khai thác những khoáng sản nào ở vùng biển VN? Ở đâu? Dùng để làm gì?</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hought Bubble: Cloud 12">
            <a:extLst>
              <a:ext uri="{FF2B5EF4-FFF2-40B4-BE49-F238E27FC236}">
                <a16:creationId xmlns:a16="http://schemas.microsoft.com/office/drawing/2014/main" id="{EA0226EC-D30A-B841-C6F4-F2C0172F76D4}"/>
              </a:ext>
            </a:extLst>
          </p:cNvPr>
          <p:cNvSpPr/>
          <p:nvPr/>
        </p:nvSpPr>
        <p:spPr>
          <a:xfrm>
            <a:off x="5015484" y="671804"/>
            <a:ext cx="6270385" cy="168677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Đọc</a:t>
            </a:r>
            <a:r>
              <a:rPr lang="en-US" dirty="0">
                <a:solidFill>
                  <a:schemeClr val="bg1"/>
                </a:solidFill>
              </a:rPr>
              <a:t> </a:t>
            </a:r>
            <a:r>
              <a:rPr lang="en-US" dirty="0" err="1">
                <a:solidFill>
                  <a:schemeClr val="bg1"/>
                </a:solidFill>
              </a:rPr>
              <a:t>thông</a:t>
            </a:r>
            <a:r>
              <a:rPr lang="en-US" dirty="0">
                <a:solidFill>
                  <a:schemeClr val="bg1"/>
                </a:solidFill>
              </a:rPr>
              <a:t> tin SGK </a:t>
            </a:r>
            <a:r>
              <a:rPr lang="en-US" dirty="0" err="1">
                <a:solidFill>
                  <a:schemeClr val="bg1"/>
                </a:solidFill>
              </a:rPr>
              <a:t>kết</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quan</a:t>
            </a:r>
            <a:r>
              <a:rPr lang="en-US" dirty="0">
                <a:solidFill>
                  <a:schemeClr val="bg1"/>
                </a:solidFill>
              </a:rPr>
              <a:t> </a:t>
            </a:r>
            <a:r>
              <a:rPr lang="en-US" dirty="0" err="1">
                <a:solidFill>
                  <a:schemeClr val="bg1"/>
                </a:solidFill>
              </a:rPr>
              <a:t>sát</a:t>
            </a:r>
            <a:r>
              <a:rPr lang="en-US" dirty="0">
                <a:solidFill>
                  <a:schemeClr val="bg1"/>
                </a:solidFill>
              </a:rPr>
              <a:t> </a:t>
            </a:r>
            <a:r>
              <a:rPr lang="en-US" dirty="0" err="1">
                <a:solidFill>
                  <a:schemeClr val="bg1"/>
                </a:solidFill>
              </a:rPr>
              <a:t>tranh</a:t>
            </a:r>
            <a:r>
              <a:rPr lang="en-US" dirty="0">
                <a:solidFill>
                  <a:schemeClr val="bg1"/>
                </a:solidFill>
              </a:rPr>
              <a:t> </a:t>
            </a:r>
            <a:r>
              <a:rPr lang="en-US" dirty="0" err="1">
                <a:solidFill>
                  <a:schemeClr val="bg1"/>
                </a:solidFill>
              </a:rPr>
              <a:t>ảnh</a:t>
            </a:r>
            <a:r>
              <a:rPr lang="en-US" dirty="0">
                <a:solidFill>
                  <a:schemeClr val="bg1"/>
                </a:solidFill>
              </a:rPr>
              <a:t> </a:t>
            </a:r>
            <a:r>
              <a:rPr lang="en-US" dirty="0" err="1">
                <a:solidFill>
                  <a:schemeClr val="bg1"/>
                </a:solidFill>
              </a:rPr>
              <a:t>trang</a:t>
            </a:r>
            <a:r>
              <a:rPr lang="en-US" dirty="0">
                <a:solidFill>
                  <a:schemeClr val="bg1"/>
                </a:solidFill>
              </a:rPr>
              <a:t> 152</a:t>
            </a:r>
          </a:p>
        </p:txBody>
      </p:sp>
    </p:spTree>
    <p:extLst>
      <p:ext uri="{BB962C8B-B14F-4D97-AF65-F5344CB8AC3E}">
        <p14:creationId xmlns:p14="http://schemas.microsoft.com/office/powerpoint/2010/main" val="3550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F747-9FF3-B409-762D-0D57474DBE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B66859-4B9D-BD3D-543A-F9FB7CCB12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6" name="TextBox 5">
            <a:extLst>
              <a:ext uri="{FF2B5EF4-FFF2-40B4-BE49-F238E27FC236}">
                <a16:creationId xmlns:a16="http://schemas.microsoft.com/office/drawing/2014/main" id="{5CD62F4F-24C7-356C-6EA6-5E32E20937B7}"/>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7" name="TextBox 6">
            <a:extLst>
              <a:ext uri="{FF2B5EF4-FFF2-40B4-BE49-F238E27FC236}">
                <a16:creationId xmlns:a16="http://schemas.microsoft.com/office/drawing/2014/main" id="{9C0817B9-3A23-F494-3496-0021F691F2A9}"/>
              </a:ext>
            </a:extLst>
          </p:cNvPr>
          <p:cNvSpPr txBox="1"/>
          <p:nvPr/>
        </p:nvSpPr>
        <p:spPr>
          <a:xfrm>
            <a:off x="348896" y="755686"/>
            <a:ext cx="5686144"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ea typeface="+mj-ea"/>
                <a:cs typeface="Times New Roman" panose="02020603050405020304" pitchFamily="18" charset="0"/>
              </a:rPr>
              <a:t>1. KHAI THÁC KHOÁNG SẢN</a:t>
            </a:r>
            <a:endParaRPr lang="en-US" sz="2800" b="1" dirty="0">
              <a:solidFill>
                <a:srgbClr val="FF0000"/>
              </a:solidFill>
            </a:endParaRPr>
          </a:p>
        </p:txBody>
      </p:sp>
      <p:sp>
        <p:nvSpPr>
          <p:cNvPr id="8" name="Rectangle: Rounded Corners 7">
            <a:extLst>
              <a:ext uri="{FF2B5EF4-FFF2-40B4-BE49-F238E27FC236}">
                <a16:creationId xmlns:a16="http://schemas.microsoft.com/office/drawing/2014/main" id="{AA98A7E0-72D6-88F0-85DD-8833E8273CC4}"/>
              </a:ext>
            </a:extLst>
          </p:cNvPr>
          <p:cNvSpPr/>
          <p:nvPr/>
        </p:nvSpPr>
        <p:spPr>
          <a:xfrm>
            <a:off x="539646" y="1456594"/>
            <a:ext cx="11332564" cy="540140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3D565A8-1FB6-4212-1191-EA4CE6318273}"/>
              </a:ext>
            </a:extLst>
          </p:cNvPr>
          <p:cNvSpPr txBox="1"/>
          <p:nvPr/>
        </p:nvSpPr>
        <p:spPr>
          <a:xfrm>
            <a:off x="788933" y="1603073"/>
            <a:ext cx="10588602" cy="1632883"/>
          </a:xfrm>
          <a:prstGeom prst="rect">
            <a:avLst/>
          </a:prstGeom>
          <a:noFill/>
        </p:spPr>
        <p:txBody>
          <a:bodyPr wrap="square">
            <a:spAutoFit/>
          </a:bodyPr>
          <a:lstStyle/>
          <a:p>
            <a:pPr algn="just">
              <a:lnSpc>
                <a:spcPct val="115000"/>
              </a:lnSpc>
              <a:spcAft>
                <a:spcPts val="1000"/>
              </a:spcAft>
            </a:pPr>
            <a:r>
              <a:rPr lang="nl-NL"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Câu 1.</a:t>
            </a:r>
            <a:r>
              <a:rPr lang="nl-NL" sz="2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Tài nguyên khoáng sản quan trọng nhất của vùng biển VN là gì?</a:t>
            </a:r>
            <a:endParaRPr lang="en-US" sz="2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 Là dầu mỏ và khí đốt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2EC564D-EB68-D02C-972F-48DBF9B69DC5}"/>
              </a:ext>
            </a:extLst>
          </p:cNvPr>
          <p:cNvSpPr txBox="1"/>
          <p:nvPr/>
        </p:nvSpPr>
        <p:spPr>
          <a:xfrm>
            <a:off x="814466" y="3025624"/>
            <a:ext cx="10127804" cy="1180195"/>
          </a:xfrm>
          <a:prstGeom prst="rect">
            <a:avLst/>
          </a:prstGeom>
          <a:noFill/>
        </p:spPr>
        <p:txBody>
          <a:bodyPr wrap="square">
            <a:spAutoFit/>
          </a:bodyPr>
          <a:lstStyle/>
          <a:p>
            <a:pPr algn="just">
              <a:lnSpc>
                <a:spcPct val="115000"/>
              </a:lnSpc>
              <a:spcAft>
                <a:spcPts val="1000"/>
              </a:spcAft>
            </a:pPr>
            <a:r>
              <a:rPr lang="nl-NL"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Câu 2. </a:t>
            </a:r>
            <a:r>
              <a:rPr lang="nl-NL" sz="2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Dầu khí nước ta khai thác để làm gì?</a:t>
            </a:r>
            <a:r>
              <a:rPr lang="nl-NL" sz="2800"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nl-NL" sz="2800" i="1" dirty="0">
                <a:latin typeface="Times New Roman" panose="02020603050405020304" pitchFamily="18" charset="0"/>
                <a:ea typeface="Calibri" panose="020F0502020204030204" pitchFamily="34" charset="0"/>
                <a:cs typeface="Times New Roman" panose="02020603050405020304" pitchFamily="18" charset="0"/>
              </a:rPr>
              <a:t>+ Để sử dụng trong nước và xuất khẩu</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29E64D6-08BF-FC21-F884-2297264CBA67}"/>
              </a:ext>
            </a:extLst>
          </p:cNvPr>
          <p:cNvSpPr txBox="1"/>
          <p:nvPr/>
        </p:nvSpPr>
        <p:spPr>
          <a:xfrm>
            <a:off x="1018232" y="4205819"/>
            <a:ext cx="10588602" cy="2171235"/>
          </a:xfrm>
          <a:prstGeom prst="rect">
            <a:avLst/>
          </a:prstGeom>
          <a:noFill/>
        </p:spPr>
        <p:txBody>
          <a:bodyPr wrap="square">
            <a:spAutoFit/>
          </a:bodyPr>
          <a:lstStyle/>
          <a:p>
            <a:pPr algn="just">
              <a:lnSpc>
                <a:spcPct val="115000"/>
              </a:lnSpc>
              <a:spcAft>
                <a:spcPts val="1000"/>
              </a:spcAft>
            </a:pPr>
            <a:r>
              <a:rPr lang="nl-NL"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Câu 3</a:t>
            </a:r>
            <a:r>
              <a:rPr lang="nl-NL" sz="2800"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t>
            </a:r>
            <a:r>
              <a:rPr lang="nl-NL" sz="2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Nước ta đang khai thác những khoángsản nào ở vùng biển VN? Ở đâu? Dùng để làm gì?</a:t>
            </a: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 Khai thác cát trắng để làm nguyên liệu cho công nghiệp thuỷ tinh ở ven biển Khánh Hoà, sản xuất muối…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7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 calcmode="lin" valueType="num">
                                      <p:cBhvr additive="base">
                                        <p:cTn id="2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 calcmode="lin" valueType="num">
                                      <p:cBhvr additive="base">
                                        <p:cTn id="3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125E271-5050-4772-B148-B76D7E2A1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BED206E-8892-1062-9FD7-A7AC94F39B74}"/>
              </a:ext>
            </a:extLst>
          </p:cNvPr>
          <p:cNvSpPr txBox="1"/>
          <p:nvPr/>
        </p:nvSpPr>
        <p:spPr>
          <a:xfrm>
            <a:off x="1814529" y="5429976"/>
            <a:ext cx="2922363" cy="1150700"/>
          </a:xfrm>
          <a:prstGeom prst="rect">
            <a:avLst/>
          </a:prstGeom>
          <a:noFill/>
        </p:spPr>
        <p:txBody>
          <a:bodyPr wrap="square">
            <a:spAutoFit/>
          </a:bodyPr>
          <a:lstStyle/>
          <a:p>
            <a:pPr algn="ctr">
              <a:lnSpc>
                <a:spcPct val="115000"/>
              </a:lnSpc>
              <a:spcAft>
                <a:spcPts val="1000"/>
              </a:spcAft>
            </a:pPr>
            <a:r>
              <a:rPr lang="nl-NL" b="1" dirty="0">
                <a:latin typeface="Times New Roman" panose="02020603050405020304" pitchFamily="18" charset="0"/>
                <a:ea typeface="Calibri" panose="020F0502020204030204" pitchFamily="34" charset="0"/>
                <a:cs typeface="Times New Roman" panose="02020603050405020304" pitchFamily="18" charset="0"/>
              </a:rPr>
              <a:t>KHAI THÁC DẦU KHÍ TRÊN BIỂN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1EBCD6B-68ED-F63A-1B6D-28525245C80A}"/>
              </a:ext>
            </a:extLst>
          </p:cNvPr>
          <p:cNvSpPr txBox="1"/>
          <p:nvPr/>
        </p:nvSpPr>
        <p:spPr>
          <a:xfrm>
            <a:off x="348896" y="394439"/>
            <a:ext cx="5686144" cy="369332"/>
          </a:xfrm>
          <a:prstGeom prst="rect">
            <a:avLst/>
          </a:prstGeom>
          <a:noFill/>
        </p:spPr>
        <p:txBody>
          <a:bodyPr wrap="square">
            <a:spAutoFit/>
          </a:bodyPr>
          <a:lstStyle/>
          <a:p>
            <a:r>
              <a:rPr lang="en-US" b="1" dirty="0">
                <a:solidFill>
                  <a:srgbClr val="FF0000"/>
                </a:solidFill>
                <a:latin typeface="Times New Roman" panose="02020603050405020304" pitchFamily="18" charset="0"/>
                <a:ea typeface="+mj-ea"/>
                <a:cs typeface="Times New Roman" panose="02020603050405020304" pitchFamily="18" charset="0"/>
              </a:rPr>
              <a:t>1. KHAI THÁC KHOÁNG SẢN</a:t>
            </a:r>
            <a:endParaRPr lang="en-US"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990693" y="33191"/>
            <a:ext cx="89791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BÀI 30 KHAI THÁC KHOÁNG SẢN VÀ HẢI SẢN Ở VÙNG BIỂN VIỆT NAM</a:t>
            </a:r>
          </a:p>
        </p:txBody>
      </p:sp>
      <p:pic>
        <p:nvPicPr>
          <p:cNvPr id="12" name="Picture 11">
            <a:extLst>
              <a:ext uri="{FF2B5EF4-FFF2-40B4-BE49-F238E27FC236}">
                <a16:creationId xmlns:a16="http://schemas.microsoft.com/office/drawing/2014/main" id="{CB6969C0-4CD8-69B0-BA85-788C15663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6962"/>
            <a:ext cx="5676903" cy="3864978"/>
          </a:xfrm>
          <a:prstGeom prst="rect">
            <a:avLst/>
          </a:prstGeom>
        </p:spPr>
      </p:pic>
      <p:pic>
        <p:nvPicPr>
          <p:cNvPr id="14" name="Picture 13">
            <a:extLst>
              <a:ext uri="{FF2B5EF4-FFF2-40B4-BE49-F238E27FC236}">
                <a16:creationId xmlns:a16="http://schemas.microsoft.com/office/drawing/2014/main" id="{7AE27ADF-5717-4285-8E46-9C9B4109A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903" y="2276475"/>
            <a:ext cx="6568440" cy="4581525"/>
          </a:xfrm>
          <a:prstGeom prst="rect">
            <a:avLst/>
          </a:prstGeom>
        </p:spPr>
      </p:pic>
    </p:spTree>
    <p:extLst>
      <p:ext uri="{BB962C8B-B14F-4D97-AF65-F5344CB8AC3E}">
        <p14:creationId xmlns:p14="http://schemas.microsoft.com/office/powerpoint/2010/main" val="33812977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sp>
        <p:nvSpPr>
          <p:cNvPr id="8" name="TextBox 7">
            <a:extLst>
              <a:ext uri="{FF2B5EF4-FFF2-40B4-BE49-F238E27FC236}">
                <a16:creationId xmlns:a16="http://schemas.microsoft.com/office/drawing/2014/main" id="{9BED206E-8892-1062-9FD7-A7AC94F39B74}"/>
              </a:ext>
            </a:extLst>
          </p:cNvPr>
          <p:cNvSpPr txBox="1"/>
          <p:nvPr/>
        </p:nvSpPr>
        <p:spPr>
          <a:xfrm>
            <a:off x="4050218" y="2762481"/>
            <a:ext cx="5036695" cy="461665"/>
          </a:xfrm>
          <a:prstGeom prst="rect">
            <a:avLst/>
          </a:prstGeom>
          <a:noFill/>
        </p:spPr>
        <p:txBody>
          <a:bodyPr wrap="square">
            <a:spAutoFit/>
          </a:bodyPr>
          <a:lstStyle/>
          <a:p>
            <a:r>
              <a:rPr lang="en-US" sz="2400" dirty="0">
                <a:solidFill>
                  <a:srgbClr val="FF0000"/>
                </a:solidFill>
                <a:latin typeface="Times New Roman" panose="02020603050405020304" pitchFamily="18" charset="0"/>
                <a:ea typeface="+mj-ea"/>
                <a:cs typeface="Times New Roman" panose="02020603050405020304" pitchFamily="18" charset="0"/>
              </a:rPr>
              <a:t>YOU TOBE CHICKEN DANCE</a:t>
            </a:r>
            <a:endParaRPr lang="en-US" sz="2400" dirty="0">
              <a:solidFill>
                <a:srgbClr val="FF0000"/>
              </a:solidFill>
            </a:endParaRPr>
          </a:p>
        </p:txBody>
      </p:sp>
      <p:sp>
        <p:nvSpPr>
          <p:cNvPr id="9" name="TextBox 8">
            <a:extLst>
              <a:ext uri="{FF2B5EF4-FFF2-40B4-BE49-F238E27FC236}">
                <a16:creationId xmlns:a16="http://schemas.microsoft.com/office/drawing/2014/main" id="{B1EBCD6B-68ED-F63A-1B6D-28525245C80A}"/>
              </a:ext>
            </a:extLst>
          </p:cNvPr>
          <p:cNvSpPr txBox="1"/>
          <p:nvPr/>
        </p:nvSpPr>
        <p:spPr>
          <a:xfrm>
            <a:off x="3622748" y="871052"/>
            <a:ext cx="4452079"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mj-ea"/>
                <a:cs typeface="Times New Roman" panose="02020603050405020304" pitchFamily="18" charset="0"/>
              </a:rPr>
              <a:t>KHỞI ĐỘNG</a:t>
            </a:r>
            <a:endParaRPr lang="en-US" sz="4000"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990693" y="33191"/>
            <a:ext cx="89791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11" name="TextBox 10">
            <a:extLst>
              <a:ext uri="{FF2B5EF4-FFF2-40B4-BE49-F238E27FC236}">
                <a16:creationId xmlns:a16="http://schemas.microsoft.com/office/drawing/2014/main" id="{B07295A8-0205-6940-04C7-19CE3504AA1D}"/>
              </a:ext>
            </a:extLst>
          </p:cNvPr>
          <p:cNvSpPr txBox="1"/>
          <p:nvPr/>
        </p:nvSpPr>
        <p:spPr>
          <a:xfrm>
            <a:off x="5848787" y="5633005"/>
            <a:ext cx="5528746" cy="707886"/>
          </a:xfrm>
          <a:prstGeom prst="rect">
            <a:avLst/>
          </a:prstGeom>
          <a:noFill/>
        </p:spPr>
        <p:txBody>
          <a:bodyPr wrap="square">
            <a:spAutoFit/>
          </a:bodyPr>
          <a:lstStyle/>
          <a:p>
            <a:r>
              <a:rPr lang="en-US" sz="2000" dirty="0">
                <a:solidFill>
                  <a:prstClr val="black"/>
                </a:solidFill>
                <a:latin typeface="Times New Roman" panose="02020603050405020304" pitchFamily="18" charset="0"/>
                <a:ea typeface="+mj-ea"/>
                <a:cs typeface="Times New Roman" panose="02020603050405020304" pitchFamily="18" charset="0"/>
              </a:rPr>
              <a:t>GIÁO VIÊN </a:t>
            </a:r>
            <a:r>
              <a:rPr lang="en-US" sz="2000" b="1" dirty="0">
                <a:solidFill>
                  <a:prstClr val="black"/>
                </a:solidFill>
                <a:latin typeface="Times New Roman" panose="02020603050405020304" pitchFamily="18" charset="0"/>
                <a:ea typeface="+mj-ea"/>
                <a:cs typeface="Times New Roman" panose="02020603050405020304" pitchFamily="18" charset="0"/>
              </a:rPr>
              <a:t>PHAN THỊ MỸ TUYỀN</a:t>
            </a:r>
          </a:p>
          <a:p>
            <a:r>
              <a:rPr lang="en-US" sz="2000" dirty="0">
                <a:solidFill>
                  <a:prstClr val="black"/>
                </a:solidFill>
                <a:latin typeface="Times New Roman" panose="02020603050405020304" pitchFamily="18" charset="0"/>
                <a:ea typeface="+mj-ea"/>
                <a:cs typeface="Times New Roman" panose="02020603050405020304" pitchFamily="18" charset="0"/>
              </a:rPr>
              <a:t>TRƯỜNG TIỂU HỌC NGUYỄN BÁ NGỌC </a:t>
            </a:r>
            <a:endParaRPr lang="en-US" sz="2000" dirty="0"/>
          </a:p>
        </p:txBody>
      </p:sp>
      <p:pic>
        <p:nvPicPr>
          <p:cNvPr id="7" name="Picture 6">
            <a:extLst>
              <a:ext uri="{FF2B5EF4-FFF2-40B4-BE49-F238E27FC236}">
                <a16:creationId xmlns:a16="http://schemas.microsoft.com/office/drawing/2014/main" id="{2050709A-34EA-1CDB-8D94-865CF16E9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3" name="Picture 12">
            <a:extLst>
              <a:ext uri="{FF2B5EF4-FFF2-40B4-BE49-F238E27FC236}">
                <a16:creationId xmlns:a16="http://schemas.microsoft.com/office/drawing/2014/main" id="{9497E4AD-2D51-8A02-A0A4-AA45904D0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78"/>
            <a:ext cx="7420131" cy="3895589"/>
          </a:xfrm>
          <a:prstGeom prst="rect">
            <a:avLst/>
          </a:prstGeom>
        </p:spPr>
      </p:pic>
      <p:pic>
        <p:nvPicPr>
          <p:cNvPr id="15" name="Picture 14">
            <a:extLst>
              <a:ext uri="{FF2B5EF4-FFF2-40B4-BE49-F238E27FC236}">
                <a16:creationId xmlns:a16="http://schemas.microsoft.com/office/drawing/2014/main" id="{D8FD0642-AAB8-4FA2-7B3C-BE52BEADB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641" y="3150771"/>
            <a:ext cx="6044645" cy="3674038"/>
          </a:xfrm>
          <a:prstGeom prst="rect">
            <a:avLst/>
          </a:prstGeom>
        </p:spPr>
      </p:pic>
      <p:sp>
        <p:nvSpPr>
          <p:cNvPr id="16" name="TextBox 15">
            <a:extLst>
              <a:ext uri="{FF2B5EF4-FFF2-40B4-BE49-F238E27FC236}">
                <a16:creationId xmlns:a16="http://schemas.microsoft.com/office/drawing/2014/main" id="{3B548D87-9B05-A96F-6507-14009D3F901F}"/>
              </a:ext>
            </a:extLst>
          </p:cNvPr>
          <p:cNvSpPr txBox="1"/>
          <p:nvPr/>
        </p:nvSpPr>
        <p:spPr>
          <a:xfrm>
            <a:off x="2647059" y="4910532"/>
            <a:ext cx="2922363" cy="385362"/>
          </a:xfrm>
          <a:prstGeom prst="rect">
            <a:avLst/>
          </a:prstGeom>
          <a:noFill/>
        </p:spPr>
        <p:txBody>
          <a:bodyPr wrap="square">
            <a:spAutoFit/>
          </a:bodyPr>
          <a:lstStyle/>
          <a:p>
            <a:pPr algn="just">
              <a:lnSpc>
                <a:spcPct val="115000"/>
              </a:lnSpc>
              <a:spcAft>
                <a:spcPts val="1000"/>
              </a:spcAft>
            </a:pP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ĐƯỜNG ỐNG DẪN DẦU </a:t>
            </a:r>
            <a:endParaRPr lang="en-US" sz="2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84372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sp>
        <p:nvSpPr>
          <p:cNvPr id="8" name="TextBox 7">
            <a:extLst>
              <a:ext uri="{FF2B5EF4-FFF2-40B4-BE49-F238E27FC236}">
                <a16:creationId xmlns:a16="http://schemas.microsoft.com/office/drawing/2014/main" id="{9BED206E-8892-1062-9FD7-A7AC94F39B74}"/>
              </a:ext>
            </a:extLst>
          </p:cNvPr>
          <p:cNvSpPr txBox="1"/>
          <p:nvPr/>
        </p:nvSpPr>
        <p:spPr>
          <a:xfrm>
            <a:off x="4050218" y="2762481"/>
            <a:ext cx="5036695" cy="461665"/>
          </a:xfrm>
          <a:prstGeom prst="rect">
            <a:avLst/>
          </a:prstGeom>
          <a:noFill/>
        </p:spPr>
        <p:txBody>
          <a:bodyPr wrap="square">
            <a:spAutoFit/>
          </a:bodyPr>
          <a:lstStyle/>
          <a:p>
            <a:r>
              <a:rPr lang="en-US" sz="2400" dirty="0">
                <a:solidFill>
                  <a:srgbClr val="FF0000"/>
                </a:solidFill>
                <a:latin typeface="Times New Roman" panose="02020603050405020304" pitchFamily="18" charset="0"/>
                <a:ea typeface="+mj-ea"/>
                <a:cs typeface="Times New Roman" panose="02020603050405020304" pitchFamily="18" charset="0"/>
              </a:rPr>
              <a:t>YOU TOBE CHICKEN DANCE</a:t>
            </a:r>
            <a:endParaRPr lang="en-US" sz="2400" dirty="0">
              <a:solidFill>
                <a:srgbClr val="FF0000"/>
              </a:solidFill>
            </a:endParaRPr>
          </a:p>
        </p:txBody>
      </p:sp>
      <p:sp>
        <p:nvSpPr>
          <p:cNvPr id="9" name="TextBox 8">
            <a:extLst>
              <a:ext uri="{FF2B5EF4-FFF2-40B4-BE49-F238E27FC236}">
                <a16:creationId xmlns:a16="http://schemas.microsoft.com/office/drawing/2014/main" id="{B1EBCD6B-68ED-F63A-1B6D-28525245C80A}"/>
              </a:ext>
            </a:extLst>
          </p:cNvPr>
          <p:cNvSpPr txBox="1"/>
          <p:nvPr/>
        </p:nvSpPr>
        <p:spPr>
          <a:xfrm>
            <a:off x="3622748" y="871052"/>
            <a:ext cx="4452079"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mj-ea"/>
                <a:cs typeface="Times New Roman" panose="02020603050405020304" pitchFamily="18" charset="0"/>
              </a:rPr>
              <a:t>KHỞI ĐỘNG</a:t>
            </a:r>
            <a:endParaRPr lang="en-US" sz="4000"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990693" y="33191"/>
            <a:ext cx="89791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11" name="TextBox 10">
            <a:extLst>
              <a:ext uri="{FF2B5EF4-FFF2-40B4-BE49-F238E27FC236}">
                <a16:creationId xmlns:a16="http://schemas.microsoft.com/office/drawing/2014/main" id="{B07295A8-0205-6940-04C7-19CE3504AA1D}"/>
              </a:ext>
            </a:extLst>
          </p:cNvPr>
          <p:cNvSpPr txBox="1"/>
          <p:nvPr/>
        </p:nvSpPr>
        <p:spPr>
          <a:xfrm>
            <a:off x="5848787" y="5633005"/>
            <a:ext cx="5528746" cy="707886"/>
          </a:xfrm>
          <a:prstGeom prst="rect">
            <a:avLst/>
          </a:prstGeom>
          <a:noFill/>
        </p:spPr>
        <p:txBody>
          <a:bodyPr wrap="square">
            <a:spAutoFit/>
          </a:bodyPr>
          <a:lstStyle/>
          <a:p>
            <a:r>
              <a:rPr lang="en-US" sz="2000" dirty="0">
                <a:solidFill>
                  <a:prstClr val="black"/>
                </a:solidFill>
                <a:latin typeface="Times New Roman" panose="02020603050405020304" pitchFamily="18" charset="0"/>
                <a:ea typeface="+mj-ea"/>
                <a:cs typeface="Times New Roman" panose="02020603050405020304" pitchFamily="18" charset="0"/>
              </a:rPr>
              <a:t>GIÁO VIÊN </a:t>
            </a:r>
            <a:r>
              <a:rPr lang="en-US" sz="2000" b="1" dirty="0">
                <a:solidFill>
                  <a:prstClr val="black"/>
                </a:solidFill>
                <a:latin typeface="Times New Roman" panose="02020603050405020304" pitchFamily="18" charset="0"/>
                <a:ea typeface="+mj-ea"/>
                <a:cs typeface="Times New Roman" panose="02020603050405020304" pitchFamily="18" charset="0"/>
              </a:rPr>
              <a:t>PHAN THỊ MỸ TUYỀN</a:t>
            </a:r>
          </a:p>
          <a:p>
            <a:r>
              <a:rPr lang="en-US" sz="2000" dirty="0">
                <a:solidFill>
                  <a:prstClr val="black"/>
                </a:solidFill>
                <a:latin typeface="Times New Roman" panose="02020603050405020304" pitchFamily="18" charset="0"/>
                <a:ea typeface="+mj-ea"/>
                <a:cs typeface="Times New Roman" panose="02020603050405020304" pitchFamily="18" charset="0"/>
              </a:rPr>
              <a:t>TRƯỜNG TIỂU HỌC NGUYỄN BÁ NGỌC </a:t>
            </a:r>
            <a:endParaRPr lang="en-US" sz="2000" dirty="0"/>
          </a:p>
        </p:txBody>
      </p:sp>
      <p:pic>
        <p:nvPicPr>
          <p:cNvPr id="7" name="Picture 6">
            <a:extLst>
              <a:ext uri="{FF2B5EF4-FFF2-40B4-BE49-F238E27FC236}">
                <a16:creationId xmlns:a16="http://schemas.microsoft.com/office/drawing/2014/main" id="{2050709A-34EA-1CDB-8D94-865CF16E9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4">
            <a:extLst>
              <a:ext uri="{FF2B5EF4-FFF2-40B4-BE49-F238E27FC236}">
                <a16:creationId xmlns:a16="http://schemas.microsoft.com/office/drawing/2014/main" id="{0B951FE4-BC6D-C376-B71B-5601CAE1A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2" y="3604455"/>
            <a:ext cx="6688152" cy="3384550"/>
          </a:xfrm>
          <a:prstGeom prst="rect">
            <a:avLst/>
          </a:prstGeom>
        </p:spPr>
      </p:pic>
      <p:pic>
        <p:nvPicPr>
          <p:cNvPr id="12" name="Picture 11">
            <a:extLst>
              <a:ext uri="{FF2B5EF4-FFF2-40B4-BE49-F238E27FC236}">
                <a16:creationId xmlns:a16="http://schemas.microsoft.com/office/drawing/2014/main" id="{DE349B5A-7B71-3ED2-C785-0C9848F8D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253" y="-71314"/>
            <a:ext cx="5528746" cy="3743072"/>
          </a:xfrm>
          <a:prstGeom prst="rect">
            <a:avLst/>
          </a:prstGeom>
        </p:spPr>
      </p:pic>
      <p:pic>
        <p:nvPicPr>
          <p:cNvPr id="17" name="Picture 16">
            <a:extLst>
              <a:ext uri="{FF2B5EF4-FFF2-40B4-BE49-F238E27FC236}">
                <a16:creationId xmlns:a16="http://schemas.microsoft.com/office/drawing/2014/main" id="{038AE029-0868-831F-73E4-DA98BA7F1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 y="-21790"/>
            <a:ext cx="6633890" cy="3729340"/>
          </a:xfrm>
          <a:prstGeom prst="rect">
            <a:avLst/>
          </a:prstGeom>
        </p:spPr>
      </p:pic>
      <p:pic>
        <p:nvPicPr>
          <p:cNvPr id="19" name="Picture 18">
            <a:extLst>
              <a:ext uri="{FF2B5EF4-FFF2-40B4-BE49-F238E27FC236}">
                <a16:creationId xmlns:a16="http://schemas.microsoft.com/office/drawing/2014/main" id="{E5E0EF11-4458-24F7-82D3-0B55F8F3C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4402" y="3671758"/>
            <a:ext cx="5528746" cy="3317247"/>
          </a:xfrm>
          <a:prstGeom prst="rect">
            <a:avLst/>
          </a:prstGeom>
        </p:spPr>
      </p:pic>
      <p:sp>
        <p:nvSpPr>
          <p:cNvPr id="20" name="TextBox 19">
            <a:extLst>
              <a:ext uri="{FF2B5EF4-FFF2-40B4-BE49-F238E27FC236}">
                <a16:creationId xmlns:a16="http://schemas.microsoft.com/office/drawing/2014/main" id="{897190C4-F6E3-60F0-B7FD-09084AF7F87C}"/>
              </a:ext>
            </a:extLst>
          </p:cNvPr>
          <p:cNvSpPr txBox="1"/>
          <p:nvPr/>
        </p:nvSpPr>
        <p:spPr>
          <a:xfrm>
            <a:off x="3297837" y="3500867"/>
            <a:ext cx="5441430" cy="385362"/>
          </a:xfrm>
          <a:prstGeom prst="rect">
            <a:avLst/>
          </a:prstGeom>
          <a:noFill/>
        </p:spPr>
        <p:txBody>
          <a:bodyPr wrap="square">
            <a:spAutoFit/>
          </a:bodyPr>
          <a:lstStyle/>
          <a:p>
            <a:pPr algn="just">
              <a:lnSpc>
                <a:spcPct val="115000"/>
              </a:lnSpc>
              <a:spcAft>
                <a:spcPts val="1000"/>
              </a:spcAft>
            </a:pP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a:solidFill>
                  <a:srgbClr val="FFFF00"/>
                </a:solidFill>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MỘT SỐ HÌNH ẢNH KHAI THÁC DẦU KHÍ </a:t>
            </a:r>
            <a:endParaRPr lang="en-US" sz="2800" b="1" dirty="0">
              <a:solidFill>
                <a:srgbClr val="FFFF00"/>
              </a:solidFill>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41151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7FD5-FCEF-B810-E957-42B7099B53F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4056BC-A95E-E431-A62A-BC99E1EB9FF6}"/>
              </a:ext>
            </a:extLst>
          </p:cNvPr>
          <p:cNvSpPr>
            <a:spLocks noGrp="1"/>
          </p:cNvSpPr>
          <p:nvPr>
            <p:ph type="subTitle" idx="1"/>
          </p:nvPr>
        </p:nvSpPr>
        <p:spPr/>
        <p:txBody>
          <a:bodyPr/>
          <a:lstStyle/>
          <a:p>
            <a:endParaRPr lang="en-US"/>
          </a:p>
        </p:txBody>
      </p:sp>
      <p:sp>
        <p:nvSpPr>
          <p:cNvPr id="8" name="TextBox 7">
            <a:extLst>
              <a:ext uri="{FF2B5EF4-FFF2-40B4-BE49-F238E27FC236}">
                <a16:creationId xmlns:a16="http://schemas.microsoft.com/office/drawing/2014/main" id="{9BED206E-8892-1062-9FD7-A7AC94F39B74}"/>
              </a:ext>
            </a:extLst>
          </p:cNvPr>
          <p:cNvSpPr txBox="1"/>
          <p:nvPr/>
        </p:nvSpPr>
        <p:spPr>
          <a:xfrm>
            <a:off x="4050218" y="2762481"/>
            <a:ext cx="5036695" cy="461665"/>
          </a:xfrm>
          <a:prstGeom prst="rect">
            <a:avLst/>
          </a:prstGeom>
          <a:noFill/>
        </p:spPr>
        <p:txBody>
          <a:bodyPr wrap="square">
            <a:spAutoFit/>
          </a:bodyPr>
          <a:lstStyle/>
          <a:p>
            <a:r>
              <a:rPr lang="en-US" sz="2400" dirty="0">
                <a:solidFill>
                  <a:srgbClr val="FF0000"/>
                </a:solidFill>
                <a:latin typeface="Times New Roman" panose="02020603050405020304" pitchFamily="18" charset="0"/>
                <a:ea typeface="+mj-ea"/>
                <a:cs typeface="Times New Roman" panose="02020603050405020304" pitchFamily="18" charset="0"/>
              </a:rPr>
              <a:t>YOU TOBE CHICKEN DANCE</a:t>
            </a:r>
            <a:endParaRPr lang="en-US" sz="2400" dirty="0">
              <a:solidFill>
                <a:srgbClr val="FF0000"/>
              </a:solidFill>
            </a:endParaRPr>
          </a:p>
        </p:txBody>
      </p:sp>
      <p:sp>
        <p:nvSpPr>
          <p:cNvPr id="9" name="TextBox 8">
            <a:extLst>
              <a:ext uri="{FF2B5EF4-FFF2-40B4-BE49-F238E27FC236}">
                <a16:creationId xmlns:a16="http://schemas.microsoft.com/office/drawing/2014/main" id="{B1EBCD6B-68ED-F63A-1B6D-28525245C80A}"/>
              </a:ext>
            </a:extLst>
          </p:cNvPr>
          <p:cNvSpPr txBox="1"/>
          <p:nvPr/>
        </p:nvSpPr>
        <p:spPr>
          <a:xfrm>
            <a:off x="3622748" y="871052"/>
            <a:ext cx="4452079"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mj-ea"/>
                <a:cs typeface="Times New Roman" panose="02020603050405020304" pitchFamily="18" charset="0"/>
              </a:rPr>
              <a:t>KHỞI ĐỘNG</a:t>
            </a:r>
            <a:endParaRPr lang="en-US" sz="4000" b="1" dirty="0">
              <a:solidFill>
                <a:srgbClr val="FF0000"/>
              </a:solidFill>
            </a:endParaRPr>
          </a:p>
        </p:txBody>
      </p:sp>
      <p:sp>
        <p:nvSpPr>
          <p:cNvPr id="10" name="TextBox 9">
            <a:extLst>
              <a:ext uri="{FF2B5EF4-FFF2-40B4-BE49-F238E27FC236}">
                <a16:creationId xmlns:a16="http://schemas.microsoft.com/office/drawing/2014/main" id="{FEFB34EA-1F5E-87FC-BF57-1457F21223BA}"/>
              </a:ext>
            </a:extLst>
          </p:cNvPr>
          <p:cNvSpPr txBox="1"/>
          <p:nvPr/>
        </p:nvSpPr>
        <p:spPr>
          <a:xfrm>
            <a:off x="1990693" y="33191"/>
            <a:ext cx="89791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11" name="TextBox 10">
            <a:extLst>
              <a:ext uri="{FF2B5EF4-FFF2-40B4-BE49-F238E27FC236}">
                <a16:creationId xmlns:a16="http://schemas.microsoft.com/office/drawing/2014/main" id="{B07295A8-0205-6940-04C7-19CE3504AA1D}"/>
              </a:ext>
            </a:extLst>
          </p:cNvPr>
          <p:cNvSpPr txBox="1"/>
          <p:nvPr/>
        </p:nvSpPr>
        <p:spPr>
          <a:xfrm>
            <a:off x="5848787" y="5633005"/>
            <a:ext cx="5528746" cy="707886"/>
          </a:xfrm>
          <a:prstGeom prst="rect">
            <a:avLst/>
          </a:prstGeom>
          <a:noFill/>
        </p:spPr>
        <p:txBody>
          <a:bodyPr wrap="square">
            <a:spAutoFit/>
          </a:bodyPr>
          <a:lstStyle/>
          <a:p>
            <a:r>
              <a:rPr lang="en-US" sz="2000" dirty="0">
                <a:solidFill>
                  <a:prstClr val="black"/>
                </a:solidFill>
                <a:latin typeface="Times New Roman" panose="02020603050405020304" pitchFamily="18" charset="0"/>
                <a:ea typeface="+mj-ea"/>
                <a:cs typeface="Times New Roman" panose="02020603050405020304" pitchFamily="18" charset="0"/>
              </a:rPr>
              <a:t>GIÁO VIÊN </a:t>
            </a:r>
            <a:r>
              <a:rPr lang="en-US" sz="2000" b="1" dirty="0">
                <a:solidFill>
                  <a:prstClr val="black"/>
                </a:solidFill>
                <a:latin typeface="Times New Roman" panose="02020603050405020304" pitchFamily="18" charset="0"/>
                <a:ea typeface="+mj-ea"/>
                <a:cs typeface="Times New Roman" panose="02020603050405020304" pitchFamily="18" charset="0"/>
              </a:rPr>
              <a:t>PHAN THỊ MỸ TUYỀN</a:t>
            </a:r>
          </a:p>
          <a:p>
            <a:r>
              <a:rPr lang="en-US" sz="2000" dirty="0">
                <a:solidFill>
                  <a:prstClr val="black"/>
                </a:solidFill>
                <a:latin typeface="Times New Roman" panose="02020603050405020304" pitchFamily="18" charset="0"/>
                <a:ea typeface="+mj-ea"/>
                <a:cs typeface="Times New Roman" panose="02020603050405020304" pitchFamily="18" charset="0"/>
              </a:rPr>
              <a:t>TRƯỜNG TIỂU HỌC NGUYỄN BÁ NGỌC </a:t>
            </a:r>
            <a:endParaRPr lang="en-US" sz="2000" dirty="0"/>
          </a:p>
        </p:txBody>
      </p:sp>
      <p:pic>
        <p:nvPicPr>
          <p:cNvPr id="7" name="Picture 6">
            <a:extLst>
              <a:ext uri="{FF2B5EF4-FFF2-40B4-BE49-F238E27FC236}">
                <a16:creationId xmlns:a16="http://schemas.microsoft.com/office/drawing/2014/main" id="{2050709A-34EA-1CDB-8D94-865CF16E9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97"/>
            <a:ext cx="12191999" cy="6858000"/>
          </a:xfrm>
          <a:prstGeom prst="rect">
            <a:avLst/>
          </a:prstGeom>
        </p:spPr>
      </p:pic>
      <p:sp>
        <p:nvSpPr>
          <p:cNvPr id="16" name="TextBox 15">
            <a:extLst>
              <a:ext uri="{FF2B5EF4-FFF2-40B4-BE49-F238E27FC236}">
                <a16:creationId xmlns:a16="http://schemas.microsoft.com/office/drawing/2014/main" id="{3B548D87-9B05-A96F-6507-14009D3F901F}"/>
              </a:ext>
            </a:extLst>
          </p:cNvPr>
          <p:cNvSpPr txBox="1"/>
          <p:nvPr/>
        </p:nvSpPr>
        <p:spPr>
          <a:xfrm>
            <a:off x="3622748" y="6384790"/>
            <a:ext cx="7035259" cy="483017"/>
          </a:xfrm>
          <a:prstGeom prst="rect">
            <a:avLst/>
          </a:prstGeom>
          <a:noFill/>
        </p:spPr>
        <p:txBody>
          <a:bodyPr wrap="square">
            <a:spAutoFit/>
          </a:bodyPr>
          <a:lstStyle/>
          <a:p>
            <a:pPr algn="just">
              <a:lnSpc>
                <a:spcPct val="115000"/>
              </a:lnSpc>
              <a:spcAft>
                <a:spcPts val="1000"/>
              </a:spcAft>
            </a:pPr>
            <a:r>
              <a:rPr lang="nl-NL" sz="24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Nhà máy lọc dầu DUNG QUẤT (QUẢNG NGÃI)</a:t>
            </a:r>
            <a:endParaRPr lang="en-US" sz="2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4EFF753-2049-BF94-BE19-7873D9338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91"/>
            <a:ext cx="12191999" cy="6307700"/>
          </a:xfrm>
          <a:prstGeom prst="rect">
            <a:avLst/>
          </a:prstGeom>
        </p:spPr>
      </p:pic>
    </p:spTree>
    <p:extLst>
      <p:ext uri="{BB962C8B-B14F-4D97-AF65-F5344CB8AC3E}">
        <p14:creationId xmlns:p14="http://schemas.microsoft.com/office/powerpoint/2010/main" val="29577168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EA9A-0AF9-B969-9BDD-3BA9E32657A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00C6C8E-DFD5-9464-7667-C3EA661CB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8DCCB475-F017-417D-91CB-D5D7E41193BE}"/>
              </a:ext>
            </a:extLst>
          </p:cNvPr>
          <p:cNvSpPr txBox="1"/>
          <p:nvPr/>
        </p:nvSpPr>
        <p:spPr>
          <a:xfrm>
            <a:off x="102433" y="677108"/>
            <a:ext cx="12089567" cy="1803955"/>
          </a:xfrm>
          <a:prstGeom prst="rect">
            <a:avLst/>
          </a:prstGeom>
          <a:noFill/>
        </p:spPr>
        <p:txBody>
          <a:bodyPr wrap="square">
            <a:spAutoFit/>
          </a:bodyPr>
          <a:lstStyle/>
          <a:p>
            <a:pPr algn="just">
              <a:lnSpc>
                <a:spcPct val="115000"/>
              </a:lnSpc>
              <a:spcAft>
                <a:spcPts val="1000"/>
              </a:spcAft>
            </a:pPr>
            <a:r>
              <a:rPr lang="nl-NL"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Câu 3</a:t>
            </a:r>
            <a:r>
              <a:rPr lang="nl-NL" sz="2800"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t>
            </a:r>
            <a:r>
              <a:rPr lang="nl-NL" sz="2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Nước ta đang khai thác những khoángsản nào ở vùng biển Việt Nam?</a:t>
            </a:r>
          </a:p>
          <a:p>
            <a:pPr algn="just">
              <a:lnSpc>
                <a:spcPct val="115000"/>
              </a:lnSpc>
              <a:spcAft>
                <a:spcPts val="1000"/>
              </a:spcAft>
            </a:pPr>
            <a:r>
              <a:rPr lang="nl-NL" sz="2800" i="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Ở đâu? Dùng để làm gì?</a:t>
            </a: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Khai thác cát trắng và muối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6B008BD-BDF8-A586-8A4D-DC7D517D6E53}"/>
              </a:ext>
            </a:extLst>
          </p:cNvPr>
          <p:cNvSpPr txBox="1"/>
          <p:nvPr/>
        </p:nvSpPr>
        <p:spPr>
          <a:xfrm>
            <a:off x="1361106" y="0"/>
            <a:ext cx="897910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BÀI 30 KHAI THÁC KHOÁNG SẢN VÀ HẢI SẢN Ở VÙNG BIỂN VIỆT NAM</a:t>
            </a:r>
          </a:p>
        </p:txBody>
      </p:sp>
      <p:sp>
        <p:nvSpPr>
          <p:cNvPr id="9" name="TextBox 8">
            <a:extLst>
              <a:ext uri="{FF2B5EF4-FFF2-40B4-BE49-F238E27FC236}">
                <a16:creationId xmlns:a16="http://schemas.microsoft.com/office/drawing/2014/main" id="{FF5DDB93-CBE2-C5BA-D1AD-6CC904A280FD}"/>
              </a:ext>
            </a:extLst>
          </p:cNvPr>
          <p:cNvSpPr txBox="1"/>
          <p:nvPr/>
        </p:nvSpPr>
        <p:spPr>
          <a:xfrm>
            <a:off x="-102432" y="338554"/>
            <a:ext cx="6198432" cy="369332"/>
          </a:xfrm>
          <a:prstGeom prst="rect">
            <a:avLst/>
          </a:prstGeom>
          <a:noFill/>
        </p:spPr>
        <p:txBody>
          <a:bodyPr wrap="square">
            <a:spAutoFit/>
          </a:bodyPr>
          <a:lstStyle/>
          <a:p>
            <a:r>
              <a:rPr lang="en-US" b="1" dirty="0">
                <a:solidFill>
                  <a:srgbClr val="FF0000"/>
                </a:solidFill>
                <a:latin typeface="Times New Roman" panose="02020603050405020304" pitchFamily="18" charset="0"/>
                <a:ea typeface="+mj-ea"/>
                <a:cs typeface="Times New Roman" panose="02020603050405020304" pitchFamily="18" charset="0"/>
              </a:rPr>
              <a:t>1. KHAI THÁC KHOÁNG SẢN</a:t>
            </a:r>
            <a:endParaRPr lang="en-US" b="1" dirty="0">
              <a:solidFill>
                <a:srgbClr val="FF0000"/>
              </a:solidFill>
            </a:endParaRPr>
          </a:p>
        </p:txBody>
      </p:sp>
      <p:sp>
        <p:nvSpPr>
          <p:cNvPr id="10" name="Arrow: Right 9">
            <a:extLst>
              <a:ext uri="{FF2B5EF4-FFF2-40B4-BE49-F238E27FC236}">
                <a16:creationId xmlns:a16="http://schemas.microsoft.com/office/drawing/2014/main" id="{0EA01CE1-7FEA-1701-0E1B-8011F00497D5}"/>
              </a:ext>
            </a:extLst>
          </p:cNvPr>
          <p:cNvSpPr/>
          <p:nvPr/>
        </p:nvSpPr>
        <p:spPr>
          <a:xfrm>
            <a:off x="1361106" y="1887114"/>
            <a:ext cx="43798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76262D2-AAB9-F858-3EF8-2E3362E35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1063"/>
            <a:ext cx="6333344" cy="3343275"/>
          </a:xfrm>
          <a:prstGeom prst="rect">
            <a:avLst/>
          </a:prstGeom>
        </p:spPr>
      </p:pic>
      <p:pic>
        <p:nvPicPr>
          <p:cNvPr id="14" name="Picture 13">
            <a:extLst>
              <a:ext uri="{FF2B5EF4-FFF2-40B4-BE49-F238E27FC236}">
                <a16:creationId xmlns:a16="http://schemas.microsoft.com/office/drawing/2014/main" id="{790A64F3-B3E1-8267-8317-F92B8617D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344" y="2481063"/>
            <a:ext cx="5858656" cy="3343275"/>
          </a:xfrm>
          <a:prstGeom prst="rect">
            <a:avLst/>
          </a:prstGeom>
        </p:spPr>
      </p:pic>
      <p:sp>
        <p:nvSpPr>
          <p:cNvPr id="17" name="TextBox 16">
            <a:extLst>
              <a:ext uri="{FF2B5EF4-FFF2-40B4-BE49-F238E27FC236}">
                <a16:creationId xmlns:a16="http://schemas.microsoft.com/office/drawing/2014/main" id="{F732FBD8-F0CD-CD33-8486-82E6172897D1}"/>
              </a:ext>
            </a:extLst>
          </p:cNvPr>
          <p:cNvSpPr txBox="1"/>
          <p:nvPr/>
        </p:nvSpPr>
        <p:spPr>
          <a:xfrm>
            <a:off x="2106119" y="5566043"/>
            <a:ext cx="9301396" cy="936988"/>
          </a:xfrm>
          <a:prstGeom prst="rect">
            <a:avLst/>
          </a:prstGeom>
          <a:noFill/>
        </p:spPr>
        <p:txBody>
          <a:bodyPr wrap="square">
            <a:spAutoFit/>
          </a:bodyPr>
          <a:lstStyle/>
          <a:p>
            <a:pPr algn="just">
              <a:lnSpc>
                <a:spcPct val="115000"/>
              </a:lnSpc>
              <a:spcAft>
                <a:spcPts val="1000"/>
              </a:spcAft>
            </a:pPr>
            <a:endParaRPr lang="nl-NL"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Khai thác cát trắng ở ven biển Khánh Hoà, Quảng Ninh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578943"/>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403</TotalTime>
  <Words>1199</Words>
  <Application>Microsoft Office PowerPoint</Application>
  <PresentationFormat>Widescreen</PresentationFormat>
  <Paragraphs>108</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Rockwell</vt:lpstr>
      <vt:lpstr>Rockwell Condensed</vt:lpstr>
      <vt:lpstr>Times New Roman</vt:lpstr>
      <vt:lpstr>Wingdings</vt:lpstr>
      <vt:lpstr>Wood 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cp:revision>
  <dcterms:created xsi:type="dcterms:W3CDTF">2023-05-07T08:53:04Z</dcterms:created>
  <dcterms:modified xsi:type="dcterms:W3CDTF">2023-05-08T09:17:18Z</dcterms:modified>
</cp:coreProperties>
</file>